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5" r:id="rId2"/>
  </p:sldMasterIdLst>
  <p:notesMasterIdLst>
    <p:notesMasterId r:id="rId23"/>
  </p:notesMasterIdLst>
  <p:handoutMasterIdLst>
    <p:handoutMasterId r:id="rId24"/>
  </p:handoutMasterIdLst>
  <p:sldIdLst>
    <p:sldId id="276" r:id="rId3"/>
    <p:sldId id="299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96" r:id="rId13"/>
    <p:sldId id="294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89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724" autoAdjust="0"/>
  </p:normalViewPr>
  <p:slideViewPr>
    <p:cSldViewPr snapToGrid="0">
      <p:cViewPr varScale="1">
        <p:scale>
          <a:sx n="116" d="100"/>
          <a:sy n="116" d="100"/>
        </p:scale>
        <p:origin x="390" y="84"/>
      </p:cViewPr>
      <p:guideLst/>
    </p:cSldViewPr>
  </p:slideViewPr>
  <p:outlineViewPr>
    <p:cViewPr>
      <p:scale>
        <a:sx n="33" d="100"/>
        <a:sy n="33" d="100"/>
      </p:scale>
      <p:origin x="0" y="-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299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8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78CE2-C833-4BFB-B646-A41BF50DD3DE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104878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8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06342-55CD-4F55-9921-27DD6E1BAC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77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5D0CA-A9EA-4786-92CB-50D9D9B29FEF}" type="datetimeFigureOut">
              <a:rPr lang="en-US" smtClean="0"/>
              <a:t>2/10/2025</a:t>
            </a:fld>
            <a:endParaRPr lang="en-US" dirty="0"/>
          </a:p>
        </p:txBody>
      </p:sp>
      <p:sp>
        <p:nvSpPr>
          <p:cNvPr id="1048778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4877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8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86772-94DE-41DD-845F-738AE05EE9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29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580" name="Title 1"/>
          <p:cNvSpPr>
            <a:spLocks noGrp="1"/>
          </p:cNvSpPr>
          <p:nvPr>
            <p:ph type="title" hasCustomPrompt="1"/>
          </p:nvPr>
        </p:nvSpPr>
        <p:spPr>
          <a:xfrm>
            <a:off x="6433925" y="0"/>
            <a:ext cx="5758075" cy="5391215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tIns="5394960" anchor="b"/>
          <a:lstStyle>
            <a:lvl1pPr>
              <a:lnSpc>
                <a:spcPct val="80000"/>
              </a:lnSpc>
              <a:defRPr sz="60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581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433926" y="5391215"/>
            <a:ext cx="5758074" cy="1466785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2097152" name="Graphic 6"/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0" y="0"/>
            <a:ext cx="6434138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 hasCustomPrompt="1"/>
          </p:nvPr>
        </p:nvSpPr>
        <p:spPr>
          <a:xfrm>
            <a:off x="6559826" y="1209670"/>
            <a:ext cx="5135764" cy="495300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612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559826" y="1789866"/>
            <a:ext cx="5135764" cy="3577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buNone/>
              <a:defRPr sz="18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73368" y="6356350"/>
            <a:ext cx="29718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>
          <a:xfrm>
            <a:off x="9939528" y="6356350"/>
            <a:ext cx="175606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 hasCustomPrompt="1"/>
          </p:nvPr>
        </p:nvSpPr>
        <p:spPr>
          <a:xfrm>
            <a:off x="1107463" y="986268"/>
            <a:ext cx="2893813" cy="1034385"/>
          </a:xfrm>
          <a:prstGeom prst="rect">
            <a:avLst/>
          </a:prstGeom>
        </p:spPr>
        <p:txBody>
          <a:bodyPr anchor="ctr"/>
          <a:lstStyle>
            <a:lvl1pPr algn="r">
              <a:defRPr sz="320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20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4541407" y="699461"/>
            <a:ext cx="6547507" cy="1552015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21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993571"/>
            <a:ext cx="12192000" cy="38644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356350"/>
            <a:ext cx="3497062" cy="501650"/>
          </a:xfrm>
          <a:solidFill>
            <a:schemeClr val="accent6">
              <a:alpha val="7000"/>
            </a:schemeClr>
          </a:solidFill>
        </p:spPr>
        <p:txBody>
          <a:bodyPr lIns="841248" bIns="13716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2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97062" y="6356350"/>
            <a:ext cx="5197878" cy="501650"/>
          </a:xfrm>
          <a:solidFill>
            <a:schemeClr val="accent6">
              <a:alpha val="7000"/>
            </a:schemeClr>
          </a:solidFill>
        </p:spPr>
        <p:txBody>
          <a:bodyPr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>
          <a:xfrm>
            <a:off x="8694940" y="6356350"/>
            <a:ext cx="3497060" cy="501650"/>
          </a:xfrm>
          <a:solidFill>
            <a:schemeClr val="accent6">
              <a:alpha val="7000"/>
            </a:schemeClr>
          </a:solidFill>
        </p:spPr>
        <p:txBody>
          <a:bodyPr rIns="576072"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56" name="Title 1"/>
          <p:cNvSpPr>
            <a:spLocks noGrp="1"/>
          </p:cNvSpPr>
          <p:nvPr>
            <p:ph type="title" hasCustomPrompt="1"/>
          </p:nvPr>
        </p:nvSpPr>
        <p:spPr>
          <a:xfrm>
            <a:off x="8171176" y="0"/>
            <a:ext cx="4020824" cy="2300397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rIns="822960" anchor="b"/>
          <a:lstStyle>
            <a:lvl1pPr>
              <a:lnSpc>
                <a:spcPct val="80000"/>
              </a:lnSpc>
              <a:defRPr sz="4800" cap="all" spc="2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57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8171176" y="2300396"/>
            <a:ext cx="4020824" cy="4557603"/>
          </a:xfrm>
          <a:prstGeom prst="rect">
            <a:avLst/>
          </a:prstGeom>
          <a:solidFill>
            <a:schemeClr val="accent6">
              <a:lumMod val="60000"/>
              <a:lumOff val="40000"/>
              <a:alpha val="5000"/>
            </a:schemeClr>
          </a:solidFill>
        </p:spPr>
        <p:txBody>
          <a:bodyPr tIns="0"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rterly Performa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4" name="Graphic 10"/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1503644"/>
            <a:ext cx="12192001" cy="5364865"/>
          </a:xfrm>
          <a:prstGeom prst="rect">
            <a:avLst/>
          </a:prstGeom>
        </p:spPr>
      </p:pic>
      <p:sp>
        <p:nvSpPr>
          <p:cNvPr id="1048725" name="Title 3"/>
          <p:cNvSpPr>
            <a:spLocks noGrp="1"/>
          </p:cNvSpPr>
          <p:nvPr>
            <p:ph type="title" hasCustomPrompt="1"/>
          </p:nvPr>
        </p:nvSpPr>
        <p:spPr>
          <a:xfrm>
            <a:off x="735562" y="522081"/>
            <a:ext cx="10515600" cy="495300"/>
          </a:xfrm>
          <a:prstGeom prst="rect">
            <a:avLst/>
          </a:prstGeom>
        </p:spPr>
        <p:txBody>
          <a:bodyPr anchor="ctr"/>
          <a:lstStyle>
            <a:lvl1pPr>
              <a:defRPr sz="320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26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753862" y="2025650"/>
            <a:ext cx="10580888" cy="40052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4872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2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2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s of Growth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Rectangle 9"/>
          <p:cNvSpPr/>
          <p:nvPr userDrawn="1"/>
        </p:nvSpPr>
        <p:spPr>
          <a:xfrm>
            <a:off x="0" y="0"/>
            <a:ext cx="8153398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08" name="Title 12"/>
          <p:cNvSpPr>
            <a:spLocks noGrp="1"/>
          </p:cNvSpPr>
          <p:nvPr>
            <p:ph type="title" hasCustomPrompt="1"/>
          </p:nvPr>
        </p:nvSpPr>
        <p:spPr>
          <a:xfrm>
            <a:off x="763193" y="546310"/>
            <a:ext cx="7121174" cy="495301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09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847725" y="1528474"/>
            <a:ext cx="6450013" cy="4128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487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12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153398" y="0"/>
            <a:ext cx="4038602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59" name="Title 7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970123" cy="4684719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anchor="b"/>
          <a:lstStyle>
            <a:lvl1pPr>
              <a:lnSpc>
                <a:spcPct val="80000"/>
              </a:lnSpc>
              <a:spcBef>
                <a:spcPts val="1000"/>
              </a:spcBef>
              <a:defRPr sz="4000" cap="all" spc="2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660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4684719"/>
            <a:ext cx="5970123" cy="2173281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tIns="182880" anchor="t"/>
          <a:lstStyle>
            <a:lvl1pPr marL="0" indent="0">
              <a:lnSpc>
                <a:spcPct val="100000"/>
              </a:lnSpc>
              <a:buNone/>
              <a:defRPr sz="2000" i="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6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66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pic>
        <p:nvPicPr>
          <p:cNvPr id="2097168" name="Graphic 8"/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5970122" y="0"/>
            <a:ext cx="622187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Our Team_4-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aphic 31"/>
          <p:cNvGrpSpPr/>
          <p:nvPr userDrawn="1"/>
        </p:nvGrpSpPr>
        <p:grpSpPr>
          <a:xfrm>
            <a:off x="-3" y="0"/>
            <a:ext cx="12203044" cy="6857999"/>
            <a:chOff x="1524000" y="857250"/>
            <a:chExt cx="9143809" cy="5138737"/>
          </a:xfrm>
          <a:solidFill>
            <a:schemeClr val="accent2">
              <a:lumMod val="20000"/>
              <a:lumOff val="80000"/>
              <a:alpha val="10000"/>
            </a:schemeClr>
          </a:solidFill>
        </p:grpSpPr>
        <p:sp>
          <p:nvSpPr>
            <p:cNvPr id="1048758" name="Graphic 31"/>
            <p:cNvSpPr/>
            <p:nvPr/>
          </p:nvSpPr>
          <p:spPr>
            <a:xfrm>
              <a:off x="1524000" y="857250"/>
              <a:ext cx="2959036" cy="5138737"/>
            </a:xfrm>
            <a:custGeom>
              <a:avLst/>
              <a:gdLst>
                <a:gd name="connsiteX0" fmla="*/ 0 w 2959036"/>
                <a:gd name="connsiteY0" fmla="*/ 0 h 5138737"/>
                <a:gd name="connsiteX1" fmla="*/ 0 w 2959036"/>
                <a:gd name="connsiteY1" fmla="*/ 5138738 h 5138737"/>
                <a:gd name="connsiteX2" fmla="*/ 2959037 w 2959036"/>
                <a:gd name="connsiteY2" fmla="*/ 5138738 h 5138737"/>
                <a:gd name="connsiteX3" fmla="*/ 926306 w 2959036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036" h="5138737">
                  <a:moveTo>
                    <a:pt x="0" y="0"/>
                  </a:moveTo>
                  <a:lnTo>
                    <a:pt x="0" y="5138738"/>
                  </a:lnTo>
                  <a:lnTo>
                    <a:pt x="2959037" y="5138738"/>
                  </a:lnTo>
                  <a:lnTo>
                    <a:pt x="92630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759" name="Graphic 31"/>
            <p:cNvSpPr/>
            <p:nvPr/>
          </p:nvSpPr>
          <p:spPr>
            <a:xfrm>
              <a:off x="7712011" y="857250"/>
              <a:ext cx="2955798" cy="5138737"/>
            </a:xfrm>
            <a:custGeom>
              <a:avLst/>
              <a:gdLst>
                <a:gd name="connsiteX0" fmla="*/ 2032731 w 2955798"/>
                <a:gd name="connsiteY0" fmla="*/ 0 h 5138737"/>
                <a:gd name="connsiteX1" fmla="*/ 0 w 2955798"/>
                <a:gd name="connsiteY1" fmla="*/ 5138738 h 5138737"/>
                <a:gd name="connsiteX2" fmla="*/ 2955798 w 2955798"/>
                <a:gd name="connsiteY2" fmla="*/ 5138738 h 5138737"/>
                <a:gd name="connsiteX3" fmla="*/ 2955798 w 2955798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798" h="5138737">
                  <a:moveTo>
                    <a:pt x="2032731" y="0"/>
                  </a:moveTo>
                  <a:lnTo>
                    <a:pt x="0" y="5138738"/>
                  </a:lnTo>
                  <a:lnTo>
                    <a:pt x="2955798" y="5138738"/>
                  </a:lnTo>
                  <a:lnTo>
                    <a:pt x="29557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760" name="Title 1"/>
          <p:cNvSpPr>
            <a:spLocks noGrp="1"/>
          </p:cNvSpPr>
          <p:nvPr>
            <p:ph type="title" hasCustomPrompt="1"/>
          </p:nvPr>
        </p:nvSpPr>
        <p:spPr>
          <a:xfrm>
            <a:off x="753862" y="524565"/>
            <a:ext cx="10941728" cy="576447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61" name="Picture Placeholder 9"/>
          <p:cNvSpPr>
            <a:spLocks noGrp="1"/>
          </p:cNvSpPr>
          <p:nvPr>
            <p:ph type="pic" sz="quarter" idx="23" hasCustomPrompt="1"/>
          </p:nvPr>
        </p:nvSpPr>
        <p:spPr>
          <a:xfrm>
            <a:off x="944172" y="2121764"/>
            <a:ext cx="2357652" cy="2002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62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944170" y="4124337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763" name="Text Placeholder 17"/>
          <p:cNvSpPr>
            <a:spLocks noGrp="1"/>
          </p:cNvSpPr>
          <p:nvPr>
            <p:ph type="body" sz="quarter" idx="25" hasCustomPrompt="1"/>
          </p:nvPr>
        </p:nvSpPr>
        <p:spPr>
          <a:xfrm>
            <a:off x="944170" y="4599485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1048764" name="Picture Placeholder 9"/>
          <p:cNvSpPr>
            <a:spLocks noGrp="1"/>
          </p:cNvSpPr>
          <p:nvPr>
            <p:ph type="pic" sz="quarter" idx="26" hasCustomPrompt="1"/>
          </p:nvPr>
        </p:nvSpPr>
        <p:spPr>
          <a:xfrm>
            <a:off x="3582316" y="2121764"/>
            <a:ext cx="2357652" cy="2002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65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3582314" y="4124337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766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3582314" y="4599485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1048767" name="Picture Placeholder 9"/>
          <p:cNvSpPr>
            <a:spLocks noGrp="1"/>
          </p:cNvSpPr>
          <p:nvPr>
            <p:ph type="pic" sz="quarter" idx="32" hasCustomPrompt="1"/>
          </p:nvPr>
        </p:nvSpPr>
        <p:spPr>
          <a:xfrm>
            <a:off x="6220462" y="2121764"/>
            <a:ext cx="2357652" cy="2002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68" name="Text Placeholder 17"/>
          <p:cNvSpPr>
            <a:spLocks noGrp="1"/>
          </p:cNvSpPr>
          <p:nvPr>
            <p:ph type="body" sz="quarter" idx="33" hasCustomPrompt="1"/>
          </p:nvPr>
        </p:nvSpPr>
        <p:spPr>
          <a:xfrm>
            <a:off x="6220460" y="4124337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769" name="Text Placeholder 17"/>
          <p:cNvSpPr>
            <a:spLocks noGrp="1"/>
          </p:cNvSpPr>
          <p:nvPr>
            <p:ph type="body" sz="quarter" idx="34" hasCustomPrompt="1"/>
          </p:nvPr>
        </p:nvSpPr>
        <p:spPr>
          <a:xfrm>
            <a:off x="6220460" y="4599485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1048770" name="Picture Placeholder 9"/>
          <p:cNvSpPr>
            <a:spLocks noGrp="1"/>
          </p:cNvSpPr>
          <p:nvPr>
            <p:ph type="pic" sz="quarter" idx="35" hasCustomPrompt="1"/>
          </p:nvPr>
        </p:nvSpPr>
        <p:spPr>
          <a:xfrm>
            <a:off x="8858606" y="2121764"/>
            <a:ext cx="2357652" cy="20025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771" name="Text Placeholder 17"/>
          <p:cNvSpPr>
            <a:spLocks noGrp="1"/>
          </p:cNvSpPr>
          <p:nvPr>
            <p:ph type="body" sz="quarter" idx="36" hasCustomPrompt="1"/>
          </p:nvPr>
        </p:nvSpPr>
        <p:spPr>
          <a:xfrm>
            <a:off x="8858604" y="4124337"/>
            <a:ext cx="2357652" cy="47514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772" name="Text Placeholder 17"/>
          <p:cNvSpPr>
            <a:spLocks noGrp="1"/>
          </p:cNvSpPr>
          <p:nvPr>
            <p:ph type="body" sz="quarter" idx="37" hasCustomPrompt="1"/>
          </p:nvPr>
        </p:nvSpPr>
        <p:spPr>
          <a:xfrm>
            <a:off x="8858604" y="4599485"/>
            <a:ext cx="2357652" cy="47514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200" b="0" i="0" cap="none" spc="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title</a:t>
            </a:r>
          </a:p>
        </p:txBody>
      </p:sp>
      <p:sp>
        <p:nvSpPr>
          <p:cNvPr id="104877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7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7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_8-Up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aphic 31"/>
          <p:cNvGrpSpPr/>
          <p:nvPr userDrawn="1"/>
        </p:nvGrpSpPr>
        <p:grpSpPr>
          <a:xfrm>
            <a:off x="-3" y="0"/>
            <a:ext cx="12203044" cy="6857999"/>
            <a:chOff x="1524000" y="857250"/>
            <a:chExt cx="9143809" cy="5138737"/>
          </a:xfrm>
          <a:solidFill>
            <a:schemeClr val="accent2">
              <a:lumMod val="20000"/>
              <a:lumOff val="80000"/>
              <a:alpha val="10000"/>
            </a:schemeClr>
          </a:solidFill>
        </p:grpSpPr>
        <p:sp>
          <p:nvSpPr>
            <p:cNvPr id="1048671" name="Graphic 31"/>
            <p:cNvSpPr/>
            <p:nvPr/>
          </p:nvSpPr>
          <p:spPr>
            <a:xfrm>
              <a:off x="1524000" y="857250"/>
              <a:ext cx="2959036" cy="5138737"/>
            </a:xfrm>
            <a:custGeom>
              <a:avLst/>
              <a:gdLst>
                <a:gd name="connsiteX0" fmla="*/ 0 w 2959036"/>
                <a:gd name="connsiteY0" fmla="*/ 0 h 5138737"/>
                <a:gd name="connsiteX1" fmla="*/ 0 w 2959036"/>
                <a:gd name="connsiteY1" fmla="*/ 5138738 h 5138737"/>
                <a:gd name="connsiteX2" fmla="*/ 2959037 w 2959036"/>
                <a:gd name="connsiteY2" fmla="*/ 5138738 h 5138737"/>
                <a:gd name="connsiteX3" fmla="*/ 926306 w 2959036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036" h="5138737">
                  <a:moveTo>
                    <a:pt x="0" y="0"/>
                  </a:moveTo>
                  <a:lnTo>
                    <a:pt x="0" y="5138738"/>
                  </a:lnTo>
                  <a:lnTo>
                    <a:pt x="2959037" y="5138738"/>
                  </a:lnTo>
                  <a:lnTo>
                    <a:pt x="92630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48672" name="Graphic 31"/>
            <p:cNvSpPr/>
            <p:nvPr/>
          </p:nvSpPr>
          <p:spPr>
            <a:xfrm>
              <a:off x="7712011" y="857250"/>
              <a:ext cx="2955798" cy="5138737"/>
            </a:xfrm>
            <a:custGeom>
              <a:avLst/>
              <a:gdLst>
                <a:gd name="connsiteX0" fmla="*/ 2032731 w 2955798"/>
                <a:gd name="connsiteY0" fmla="*/ 0 h 5138737"/>
                <a:gd name="connsiteX1" fmla="*/ 0 w 2955798"/>
                <a:gd name="connsiteY1" fmla="*/ 5138738 h 5138737"/>
                <a:gd name="connsiteX2" fmla="*/ 2955798 w 2955798"/>
                <a:gd name="connsiteY2" fmla="*/ 5138738 h 5138737"/>
                <a:gd name="connsiteX3" fmla="*/ 2955798 w 2955798"/>
                <a:gd name="connsiteY3" fmla="*/ 0 h 5138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5798" h="5138737">
                  <a:moveTo>
                    <a:pt x="2032731" y="0"/>
                  </a:moveTo>
                  <a:lnTo>
                    <a:pt x="0" y="5138738"/>
                  </a:lnTo>
                  <a:lnTo>
                    <a:pt x="2955798" y="5138738"/>
                  </a:lnTo>
                  <a:lnTo>
                    <a:pt x="29557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048673" name="Title 1"/>
          <p:cNvSpPr>
            <a:spLocks noGrp="1"/>
          </p:cNvSpPr>
          <p:nvPr>
            <p:ph type="title" hasCustomPrompt="1"/>
          </p:nvPr>
        </p:nvSpPr>
        <p:spPr>
          <a:xfrm>
            <a:off x="968829" y="523748"/>
            <a:ext cx="10515600" cy="556795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674" name="Picture Placeholder 9"/>
          <p:cNvSpPr>
            <a:spLocks noGrp="1"/>
          </p:cNvSpPr>
          <p:nvPr>
            <p:ph type="pic" sz="quarter" idx="57" hasCustomPrompt="1"/>
          </p:nvPr>
        </p:nvSpPr>
        <p:spPr>
          <a:xfrm>
            <a:off x="1620451" y="1520596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75" name="Text Placeholder 17"/>
          <p:cNvSpPr>
            <a:spLocks noGrp="1"/>
          </p:cNvSpPr>
          <p:nvPr>
            <p:ph type="body" sz="quarter" idx="55" hasCustomPrompt="1"/>
          </p:nvPr>
        </p:nvSpPr>
        <p:spPr>
          <a:xfrm>
            <a:off x="1291631" y="2673057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76" name="Text Placeholder 17"/>
          <p:cNvSpPr>
            <a:spLocks noGrp="1"/>
          </p:cNvSpPr>
          <p:nvPr>
            <p:ph type="body" sz="quarter" idx="56" hasCustomPrompt="1"/>
          </p:nvPr>
        </p:nvSpPr>
        <p:spPr>
          <a:xfrm>
            <a:off x="1291631" y="3148500"/>
            <a:ext cx="2069691" cy="5732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77" name="Picture Placeholder 9"/>
          <p:cNvSpPr>
            <a:spLocks noGrp="1"/>
          </p:cNvSpPr>
          <p:nvPr>
            <p:ph type="pic" sz="quarter" idx="58" hasCustomPrompt="1"/>
          </p:nvPr>
        </p:nvSpPr>
        <p:spPr>
          <a:xfrm>
            <a:off x="4119392" y="1520596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78" name="Text Placeholder 17"/>
          <p:cNvSpPr>
            <a:spLocks noGrp="1"/>
          </p:cNvSpPr>
          <p:nvPr>
            <p:ph type="body" sz="quarter" idx="61" hasCustomPrompt="1"/>
          </p:nvPr>
        </p:nvSpPr>
        <p:spPr>
          <a:xfrm>
            <a:off x="3791533" y="2674147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79" name="Text Placeholder 17"/>
          <p:cNvSpPr>
            <a:spLocks noGrp="1"/>
          </p:cNvSpPr>
          <p:nvPr>
            <p:ph type="body" sz="quarter" idx="62" hasCustomPrompt="1"/>
          </p:nvPr>
        </p:nvSpPr>
        <p:spPr>
          <a:xfrm>
            <a:off x="3791533" y="3149590"/>
            <a:ext cx="2069691" cy="5732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80" name="Picture Placeholder 9"/>
          <p:cNvSpPr>
            <a:spLocks noGrp="1"/>
          </p:cNvSpPr>
          <p:nvPr>
            <p:ph type="pic" sz="quarter" idx="59" hasCustomPrompt="1"/>
          </p:nvPr>
        </p:nvSpPr>
        <p:spPr>
          <a:xfrm>
            <a:off x="6549002" y="1520596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81" name="Text Placeholder 17"/>
          <p:cNvSpPr>
            <a:spLocks noGrp="1"/>
          </p:cNvSpPr>
          <p:nvPr>
            <p:ph type="body" sz="quarter" idx="63" hasCustomPrompt="1"/>
          </p:nvPr>
        </p:nvSpPr>
        <p:spPr>
          <a:xfrm>
            <a:off x="6323796" y="2667872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82" name="Text Placeholder 17"/>
          <p:cNvSpPr>
            <a:spLocks noGrp="1"/>
          </p:cNvSpPr>
          <p:nvPr>
            <p:ph type="body" sz="quarter" idx="64" hasCustomPrompt="1"/>
          </p:nvPr>
        </p:nvSpPr>
        <p:spPr>
          <a:xfrm>
            <a:off x="6323796" y="3143315"/>
            <a:ext cx="2069691" cy="5732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83" name="Picture Placeholder 9"/>
          <p:cNvSpPr>
            <a:spLocks noGrp="1"/>
          </p:cNvSpPr>
          <p:nvPr>
            <p:ph type="pic" sz="quarter" idx="60" hasCustomPrompt="1"/>
          </p:nvPr>
        </p:nvSpPr>
        <p:spPr>
          <a:xfrm>
            <a:off x="9174860" y="1520596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84" name="Text Placeholder 17"/>
          <p:cNvSpPr>
            <a:spLocks noGrp="1"/>
          </p:cNvSpPr>
          <p:nvPr>
            <p:ph type="body" sz="quarter" idx="65" hasCustomPrompt="1"/>
          </p:nvPr>
        </p:nvSpPr>
        <p:spPr>
          <a:xfrm>
            <a:off x="8846039" y="2666912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85" name="Text Placeholder 17"/>
          <p:cNvSpPr>
            <a:spLocks noGrp="1"/>
          </p:cNvSpPr>
          <p:nvPr>
            <p:ph type="body" sz="quarter" idx="66" hasCustomPrompt="1"/>
          </p:nvPr>
        </p:nvSpPr>
        <p:spPr>
          <a:xfrm>
            <a:off x="8846039" y="3142355"/>
            <a:ext cx="2069691" cy="5732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86" name="Picture Placeholder 9"/>
          <p:cNvSpPr>
            <a:spLocks noGrp="1"/>
          </p:cNvSpPr>
          <p:nvPr>
            <p:ph type="pic" sz="quarter" idx="40" hasCustomPrompt="1"/>
          </p:nvPr>
        </p:nvSpPr>
        <p:spPr>
          <a:xfrm>
            <a:off x="1620451" y="3853061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87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1291631" y="5005522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88" name="Text Placeholder 17"/>
          <p:cNvSpPr>
            <a:spLocks noGrp="1"/>
          </p:cNvSpPr>
          <p:nvPr>
            <p:ph type="body" sz="quarter" idx="31" hasCustomPrompt="1"/>
          </p:nvPr>
        </p:nvSpPr>
        <p:spPr>
          <a:xfrm>
            <a:off x="1291631" y="5480965"/>
            <a:ext cx="2069691" cy="5567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89" name="Picture Placeholder 9"/>
          <p:cNvSpPr>
            <a:spLocks noGrp="1"/>
          </p:cNvSpPr>
          <p:nvPr>
            <p:ph type="pic" sz="quarter" idx="41" hasCustomPrompt="1"/>
          </p:nvPr>
        </p:nvSpPr>
        <p:spPr>
          <a:xfrm>
            <a:off x="4119392" y="3853061"/>
            <a:ext cx="1412050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90" name="Text Placeholder 17"/>
          <p:cNvSpPr>
            <a:spLocks noGrp="1"/>
          </p:cNvSpPr>
          <p:nvPr>
            <p:ph type="body" sz="quarter" idx="49" hasCustomPrompt="1"/>
          </p:nvPr>
        </p:nvSpPr>
        <p:spPr>
          <a:xfrm>
            <a:off x="3791533" y="5006612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91" name="Text Placeholder 17"/>
          <p:cNvSpPr>
            <a:spLocks noGrp="1"/>
          </p:cNvSpPr>
          <p:nvPr>
            <p:ph type="body" sz="quarter" idx="50" hasCustomPrompt="1"/>
          </p:nvPr>
        </p:nvSpPr>
        <p:spPr>
          <a:xfrm>
            <a:off x="3791533" y="5482055"/>
            <a:ext cx="2069691" cy="5567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92" name="Picture Placeholder 9"/>
          <p:cNvSpPr>
            <a:spLocks noGrp="1"/>
          </p:cNvSpPr>
          <p:nvPr>
            <p:ph type="pic" sz="quarter" idx="42" hasCustomPrompt="1"/>
          </p:nvPr>
        </p:nvSpPr>
        <p:spPr>
          <a:xfrm>
            <a:off x="6549002" y="3853061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93" name="Text Placeholder 17"/>
          <p:cNvSpPr>
            <a:spLocks noGrp="1"/>
          </p:cNvSpPr>
          <p:nvPr>
            <p:ph type="body" sz="quarter" idx="51" hasCustomPrompt="1"/>
          </p:nvPr>
        </p:nvSpPr>
        <p:spPr>
          <a:xfrm>
            <a:off x="6323796" y="5000337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94" name="Text Placeholder 17"/>
          <p:cNvSpPr>
            <a:spLocks noGrp="1"/>
          </p:cNvSpPr>
          <p:nvPr>
            <p:ph type="body" sz="quarter" idx="52" hasCustomPrompt="1"/>
          </p:nvPr>
        </p:nvSpPr>
        <p:spPr>
          <a:xfrm>
            <a:off x="6323796" y="5475780"/>
            <a:ext cx="2069691" cy="5567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95" name="Picture Placeholder 9"/>
          <p:cNvSpPr>
            <a:spLocks noGrp="1"/>
          </p:cNvSpPr>
          <p:nvPr>
            <p:ph type="pic" sz="quarter" idx="48" hasCustomPrompt="1"/>
          </p:nvPr>
        </p:nvSpPr>
        <p:spPr>
          <a:xfrm>
            <a:off x="9174860" y="3853061"/>
            <a:ext cx="1412049" cy="114727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96" name="Text Placeholder 17"/>
          <p:cNvSpPr>
            <a:spLocks noGrp="1"/>
          </p:cNvSpPr>
          <p:nvPr>
            <p:ph type="body" sz="quarter" idx="53" hasCustomPrompt="1"/>
          </p:nvPr>
        </p:nvSpPr>
        <p:spPr>
          <a:xfrm>
            <a:off x="8846039" y="4999377"/>
            <a:ext cx="2069691" cy="47640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1048697" name="Text Placeholder 17"/>
          <p:cNvSpPr>
            <a:spLocks noGrp="1"/>
          </p:cNvSpPr>
          <p:nvPr>
            <p:ph type="body" sz="quarter" idx="54" hasCustomPrompt="1"/>
          </p:nvPr>
        </p:nvSpPr>
        <p:spPr>
          <a:xfrm>
            <a:off x="8846039" y="5474820"/>
            <a:ext cx="2069691" cy="55679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defRPr sz="1200" b="0" i="0" cap="none" spc="1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104869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 for Product Launch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Graphic 43"/>
          <p:cNvSpPr/>
          <p:nvPr/>
        </p:nvSpPr>
        <p:spPr>
          <a:xfrm>
            <a:off x="4729937" y="0"/>
            <a:ext cx="7462063" cy="6858000"/>
          </a:xfrm>
          <a:custGeom>
            <a:avLst/>
            <a:gdLst>
              <a:gd name="connsiteX0" fmla="*/ 2766060 w 5591365"/>
              <a:gd name="connsiteY0" fmla="*/ 1566101 h 5138737"/>
              <a:gd name="connsiteX1" fmla="*/ 658749 w 5591365"/>
              <a:gd name="connsiteY1" fmla="*/ 2875979 h 5138737"/>
              <a:gd name="connsiteX2" fmla="*/ 0 w 5591365"/>
              <a:gd name="connsiteY2" fmla="*/ 4702016 h 5138737"/>
              <a:gd name="connsiteX3" fmla="*/ 26670 w 5591365"/>
              <a:gd name="connsiteY3" fmla="*/ 5138738 h 5138737"/>
              <a:gd name="connsiteX4" fmla="*/ 2675763 w 5591365"/>
              <a:gd name="connsiteY4" fmla="*/ 5138738 h 5138737"/>
              <a:gd name="connsiteX5" fmla="*/ 2481072 w 5591365"/>
              <a:gd name="connsiteY5" fmla="*/ 4439984 h 5138737"/>
              <a:gd name="connsiteX6" fmla="*/ 2804636 w 5591365"/>
              <a:gd name="connsiteY6" fmla="*/ 3584734 h 5138737"/>
              <a:gd name="connsiteX7" fmla="*/ 3798570 w 5591365"/>
              <a:gd name="connsiteY7" fmla="*/ 2814257 h 5138737"/>
              <a:gd name="connsiteX8" fmla="*/ 5378101 w 5591365"/>
              <a:gd name="connsiteY8" fmla="*/ 4717352 h 5138737"/>
              <a:gd name="connsiteX9" fmla="*/ 4949381 w 5591365"/>
              <a:gd name="connsiteY9" fmla="*/ 5138642 h 5138737"/>
              <a:gd name="connsiteX10" fmla="*/ 5591366 w 5591365"/>
              <a:gd name="connsiteY10" fmla="*/ 5138642 h 5138737"/>
              <a:gd name="connsiteX11" fmla="*/ 5591366 w 5591365"/>
              <a:gd name="connsiteY11" fmla="*/ 0 h 5138737"/>
              <a:gd name="connsiteX12" fmla="*/ 5397056 w 5591365"/>
              <a:gd name="connsiteY12" fmla="*/ 0 h 5138737"/>
              <a:gd name="connsiteX13" fmla="*/ 4684681 w 5591365"/>
              <a:gd name="connsiteY13" fmla="*/ 595217 h 5138737"/>
              <a:gd name="connsiteX14" fmla="*/ 4254627 w 5591365"/>
              <a:gd name="connsiteY14" fmla="*/ 0 h 5138737"/>
              <a:gd name="connsiteX15" fmla="*/ 1910620 w 5591365"/>
              <a:gd name="connsiteY15" fmla="*/ 0 h 5138737"/>
              <a:gd name="connsiteX16" fmla="*/ 2018633 w 5591365"/>
              <a:gd name="connsiteY16" fmla="*/ 314039 h 5138737"/>
              <a:gd name="connsiteX17" fmla="*/ 2766060 w 5591365"/>
              <a:gd name="connsiteY17" fmla="*/ 1566101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591365" h="5138737">
                <a:moveTo>
                  <a:pt x="2766060" y="1566101"/>
                </a:moveTo>
                <a:cubicBezTo>
                  <a:pt x="1800416" y="1946243"/>
                  <a:pt x="1097947" y="2382869"/>
                  <a:pt x="658749" y="2875979"/>
                </a:cubicBezTo>
                <a:cubicBezTo>
                  <a:pt x="219551" y="3368993"/>
                  <a:pt x="0" y="3977735"/>
                  <a:pt x="0" y="4702016"/>
                </a:cubicBezTo>
                <a:cubicBezTo>
                  <a:pt x="0" y="4853178"/>
                  <a:pt x="9049" y="4998720"/>
                  <a:pt x="26670" y="5138738"/>
                </a:cubicBezTo>
                <a:lnTo>
                  <a:pt x="2675763" y="5138738"/>
                </a:lnTo>
                <a:cubicBezTo>
                  <a:pt x="2546033" y="4937951"/>
                  <a:pt x="2481072" y="4705065"/>
                  <a:pt x="2481072" y="4439984"/>
                </a:cubicBezTo>
                <a:cubicBezTo>
                  <a:pt x="2481072" y="4136898"/>
                  <a:pt x="2588990" y="3851815"/>
                  <a:pt x="2804636" y="3584734"/>
                </a:cubicBezTo>
                <a:cubicBezTo>
                  <a:pt x="3020378" y="3317653"/>
                  <a:pt x="3351657" y="3060764"/>
                  <a:pt x="3798570" y="2814257"/>
                </a:cubicBezTo>
                <a:lnTo>
                  <a:pt x="5378101" y="4717352"/>
                </a:lnTo>
                <a:cubicBezTo>
                  <a:pt x="5225510" y="4879181"/>
                  <a:pt x="5082635" y="5019580"/>
                  <a:pt x="4949381" y="5138642"/>
                </a:cubicBezTo>
                <a:lnTo>
                  <a:pt x="5591366" y="5138642"/>
                </a:lnTo>
                <a:lnTo>
                  <a:pt x="5591366" y="0"/>
                </a:lnTo>
                <a:lnTo>
                  <a:pt x="5397056" y="0"/>
                </a:lnTo>
                <a:cubicBezTo>
                  <a:pt x="5226368" y="200978"/>
                  <a:pt x="4988910" y="399383"/>
                  <a:pt x="4684681" y="595217"/>
                </a:cubicBezTo>
                <a:cubicBezTo>
                  <a:pt x="4507230" y="377000"/>
                  <a:pt x="4364070" y="178689"/>
                  <a:pt x="4254627" y="0"/>
                </a:cubicBezTo>
                <a:lnTo>
                  <a:pt x="1910620" y="0"/>
                </a:lnTo>
                <a:cubicBezTo>
                  <a:pt x="1941005" y="105728"/>
                  <a:pt x="1976914" y="210407"/>
                  <a:pt x="2018633" y="314039"/>
                </a:cubicBezTo>
                <a:cubicBezTo>
                  <a:pt x="2172748" y="696754"/>
                  <a:pt x="2421922" y="1114044"/>
                  <a:pt x="2766060" y="156610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48731" name="Rectangle 6"/>
          <p:cNvSpPr/>
          <p:nvPr userDrawn="1"/>
        </p:nvSpPr>
        <p:spPr>
          <a:xfrm>
            <a:off x="951982" y="1584731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32" name="Rectangle 8"/>
          <p:cNvSpPr/>
          <p:nvPr userDrawn="1"/>
        </p:nvSpPr>
        <p:spPr>
          <a:xfrm>
            <a:off x="951982" y="3058235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33" name="Rectangle 11"/>
          <p:cNvSpPr/>
          <p:nvPr userDrawn="1"/>
        </p:nvSpPr>
        <p:spPr>
          <a:xfrm>
            <a:off x="951982" y="4531739"/>
            <a:ext cx="1435618" cy="1239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34" name="Rectangle 13"/>
          <p:cNvSpPr/>
          <p:nvPr userDrawn="1"/>
        </p:nvSpPr>
        <p:spPr>
          <a:xfrm>
            <a:off x="6298164" y="1584731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35" name="Rectangle 15"/>
          <p:cNvSpPr/>
          <p:nvPr userDrawn="1"/>
        </p:nvSpPr>
        <p:spPr>
          <a:xfrm>
            <a:off x="6298164" y="3058235"/>
            <a:ext cx="1435618" cy="12395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8736" name="Title 1"/>
          <p:cNvSpPr>
            <a:spLocks noGrp="1"/>
          </p:cNvSpPr>
          <p:nvPr>
            <p:ph type="title" hasCustomPrompt="1"/>
          </p:nvPr>
        </p:nvSpPr>
        <p:spPr>
          <a:xfrm>
            <a:off x="847531" y="521208"/>
            <a:ext cx="10302551" cy="535197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37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951983" y="1584731"/>
            <a:ext cx="1435618" cy="123952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0" i="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#</a:t>
            </a:r>
          </a:p>
        </p:txBody>
      </p:sp>
      <p:sp>
        <p:nvSpPr>
          <p:cNvPr id="1048738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78239" y="1530267"/>
            <a:ext cx="3365361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739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578031" y="1798653"/>
            <a:ext cx="3365018" cy="10255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40" name="Text Placeholder 14"/>
          <p:cNvSpPr>
            <a:spLocks noGrp="1"/>
          </p:cNvSpPr>
          <p:nvPr>
            <p:ph type="body" sz="quarter" idx="28" hasCustomPrompt="1"/>
          </p:nvPr>
        </p:nvSpPr>
        <p:spPr>
          <a:xfrm>
            <a:off x="6298439" y="1584731"/>
            <a:ext cx="1435618" cy="123952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0" i="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#</a:t>
            </a:r>
          </a:p>
        </p:txBody>
      </p:sp>
      <p:sp>
        <p:nvSpPr>
          <p:cNvPr id="1048741" name="Text Placeholder 14"/>
          <p:cNvSpPr>
            <a:spLocks noGrp="1"/>
          </p:cNvSpPr>
          <p:nvPr>
            <p:ph type="body" sz="quarter" idx="21" hasCustomPrompt="1"/>
          </p:nvPr>
        </p:nvSpPr>
        <p:spPr>
          <a:xfrm>
            <a:off x="7922399" y="1530267"/>
            <a:ext cx="3365361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742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7922191" y="1798653"/>
            <a:ext cx="3365018" cy="102559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43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951982" y="3058235"/>
            <a:ext cx="1435618" cy="123952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0" i="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#</a:t>
            </a:r>
          </a:p>
        </p:txBody>
      </p:sp>
      <p:sp>
        <p:nvSpPr>
          <p:cNvPr id="1048744" name="Text Placeholder 14"/>
          <p:cNvSpPr>
            <a:spLocks noGrp="1"/>
          </p:cNvSpPr>
          <p:nvPr>
            <p:ph type="body" sz="quarter" idx="30" hasCustomPrompt="1"/>
          </p:nvPr>
        </p:nvSpPr>
        <p:spPr>
          <a:xfrm>
            <a:off x="2568798" y="3025216"/>
            <a:ext cx="3365361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745" name="Text Placeholder 17"/>
          <p:cNvSpPr>
            <a:spLocks noGrp="1"/>
          </p:cNvSpPr>
          <p:nvPr>
            <p:ph type="body" sz="quarter" idx="31" hasCustomPrompt="1"/>
          </p:nvPr>
        </p:nvSpPr>
        <p:spPr>
          <a:xfrm>
            <a:off x="2568590" y="3293602"/>
            <a:ext cx="3365018" cy="100317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46" name="Text Placeholder 14"/>
          <p:cNvSpPr>
            <a:spLocks noGrp="1"/>
          </p:cNvSpPr>
          <p:nvPr>
            <p:ph type="body" sz="quarter" idx="29" hasCustomPrompt="1"/>
          </p:nvPr>
        </p:nvSpPr>
        <p:spPr>
          <a:xfrm>
            <a:off x="6298438" y="3058235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0" i="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#</a:t>
            </a:r>
          </a:p>
        </p:txBody>
      </p:sp>
      <p:sp>
        <p:nvSpPr>
          <p:cNvPr id="1048747" name="Text Placeholder 14"/>
          <p:cNvSpPr>
            <a:spLocks noGrp="1"/>
          </p:cNvSpPr>
          <p:nvPr>
            <p:ph type="body" sz="quarter" idx="32" hasCustomPrompt="1"/>
          </p:nvPr>
        </p:nvSpPr>
        <p:spPr>
          <a:xfrm>
            <a:off x="7912958" y="3025216"/>
            <a:ext cx="3365361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748" name="Text Placeholder 17"/>
          <p:cNvSpPr>
            <a:spLocks noGrp="1"/>
          </p:cNvSpPr>
          <p:nvPr>
            <p:ph type="body" sz="quarter" idx="33" hasCustomPrompt="1"/>
          </p:nvPr>
        </p:nvSpPr>
        <p:spPr>
          <a:xfrm>
            <a:off x="7912750" y="3293602"/>
            <a:ext cx="3365018" cy="100317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49" name="Text Placeholder 14"/>
          <p:cNvSpPr>
            <a:spLocks noGrp="1"/>
          </p:cNvSpPr>
          <p:nvPr>
            <p:ph type="body" sz="quarter" idx="27" hasCustomPrompt="1"/>
          </p:nvPr>
        </p:nvSpPr>
        <p:spPr>
          <a:xfrm>
            <a:off x="951982" y="4531739"/>
            <a:ext cx="1435618" cy="12395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0" i="0" cap="all" spc="200" baseline="0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#</a:t>
            </a:r>
          </a:p>
        </p:txBody>
      </p:sp>
      <p:sp>
        <p:nvSpPr>
          <p:cNvPr id="1048750" name="Text Placeholder 14"/>
          <p:cNvSpPr>
            <a:spLocks noGrp="1"/>
          </p:cNvSpPr>
          <p:nvPr>
            <p:ph type="body" sz="quarter" idx="34" hasCustomPrompt="1"/>
          </p:nvPr>
        </p:nvSpPr>
        <p:spPr>
          <a:xfrm>
            <a:off x="2563951" y="4494630"/>
            <a:ext cx="3365361" cy="3651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751" name="Text Placeholder 17"/>
          <p:cNvSpPr>
            <a:spLocks noGrp="1"/>
          </p:cNvSpPr>
          <p:nvPr>
            <p:ph type="body" sz="quarter" idx="35" hasCustomPrompt="1"/>
          </p:nvPr>
        </p:nvSpPr>
        <p:spPr>
          <a:xfrm>
            <a:off x="2563743" y="4763016"/>
            <a:ext cx="3365018" cy="100317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7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5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Graphic 1"/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1" y="1503644"/>
            <a:ext cx="12192001" cy="5364865"/>
          </a:xfrm>
          <a:prstGeom prst="rect">
            <a:avLst/>
          </a:prstGeom>
        </p:spPr>
      </p:pic>
      <p:sp>
        <p:nvSpPr>
          <p:cNvPr id="1048714" name="Title 8"/>
          <p:cNvSpPr>
            <a:spLocks noGrp="1"/>
          </p:cNvSpPr>
          <p:nvPr>
            <p:ph type="title" hasCustomPrompt="1"/>
          </p:nvPr>
        </p:nvSpPr>
        <p:spPr>
          <a:xfrm>
            <a:off x="735562" y="514418"/>
            <a:ext cx="10515600" cy="501852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715" name="Content Placeholder 7"/>
          <p:cNvSpPr>
            <a:spLocks noGrp="1"/>
          </p:cNvSpPr>
          <p:nvPr>
            <p:ph sz="quarter" idx="15" hasCustomPrompt="1"/>
          </p:nvPr>
        </p:nvSpPr>
        <p:spPr>
          <a:xfrm>
            <a:off x="838200" y="1495425"/>
            <a:ext cx="10515600" cy="46497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0487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7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eas of Focu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Graphic 11"/>
          <p:cNvSpPr/>
          <p:nvPr/>
        </p:nvSpPr>
        <p:spPr>
          <a:xfrm>
            <a:off x="2273204" y="0"/>
            <a:ext cx="7641807" cy="6858000"/>
          </a:xfrm>
          <a:custGeom>
            <a:avLst/>
            <a:gdLst>
              <a:gd name="connsiteX0" fmla="*/ 1545336 w 5726048"/>
              <a:gd name="connsiteY0" fmla="*/ 0 h 5138737"/>
              <a:gd name="connsiteX1" fmla="*/ 0 w 5726048"/>
              <a:gd name="connsiteY1" fmla="*/ 5138738 h 5138737"/>
              <a:gd name="connsiteX2" fmla="*/ 1837754 w 5726048"/>
              <a:gd name="connsiteY2" fmla="*/ 5138738 h 5138737"/>
              <a:gd name="connsiteX3" fmla="*/ 2697385 w 5726048"/>
              <a:gd name="connsiteY3" fmla="*/ 1510760 h 5138737"/>
              <a:gd name="connsiteX4" fmla="*/ 3593211 w 5726048"/>
              <a:gd name="connsiteY4" fmla="*/ 5138738 h 5138737"/>
              <a:gd name="connsiteX5" fmla="*/ 5726049 w 5726048"/>
              <a:gd name="connsiteY5" fmla="*/ 5138738 h 5138737"/>
              <a:gd name="connsiteX6" fmla="*/ 4256056 w 5726048"/>
              <a:gd name="connsiteY6" fmla="*/ 0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6048" h="5138737">
                <a:moveTo>
                  <a:pt x="1545336" y="0"/>
                </a:moveTo>
                <a:lnTo>
                  <a:pt x="0" y="5138738"/>
                </a:lnTo>
                <a:lnTo>
                  <a:pt x="1837754" y="5138738"/>
                </a:lnTo>
                <a:lnTo>
                  <a:pt x="2697385" y="1510760"/>
                </a:lnTo>
                <a:lnTo>
                  <a:pt x="3593211" y="5138738"/>
                </a:lnTo>
                <a:lnTo>
                  <a:pt x="5726049" y="5138738"/>
                </a:lnTo>
                <a:lnTo>
                  <a:pt x="4256056" y="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48592" name="Title 1"/>
          <p:cNvSpPr>
            <a:spLocks noGrp="1"/>
          </p:cNvSpPr>
          <p:nvPr>
            <p:ph type="title" hasCustomPrompt="1"/>
          </p:nvPr>
        </p:nvSpPr>
        <p:spPr>
          <a:xfrm>
            <a:off x="856862" y="894716"/>
            <a:ext cx="10515600" cy="495300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593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270915" y="2215197"/>
            <a:ext cx="4376935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594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1270707" y="2637562"/>
            <a:ext cx="4376489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595" name="Text Placehold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6573464" y="2215196"/>
            <a:ext cx="4376935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596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6573945" y="2637561"/>
            <a:ext cx="4376490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59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59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59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w We Get Ther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Graphic 11"/>
          <p:cNvSpPr/>
          <p:nvPr userDrawn="1"/>
        </p:nvSpPr>
        <p:spPr>
          <a:xfrm>
            <a:off x="2273204" y="0"/>
            <a:ext cx="7641807" cy="6858000"/>
          </a:xfrm>
          <a:custGeom>
            <a:avLst/>
            <a:gdLst>
              <a:gd name="connsiteX0" fmla="*/ 1545336 w 5726048"/>
              <a:gd name="connsiteY0" fmla="*/ 0 h 5138737"/>
              <a:gd name="connsiteX1" fmla="*/ 0 w 5726048"/>
              <a:gd name="connsiteY1" fmla="*/ 5138738 h 5138737"/>
              <a:gd name="connsiteX2" fmla="*/ 1837754 w 5726048"/>
              <a:gd name="connsiteY2" fmla="*/ 5138738 h 5138737"/>
              <a:gd name="connsiteX3" fmla="*/ 2697385 w 5726048"/>
              <a:gd name="connsiteY3" fmla="*/ 1510760 h 5138737"/>
              <a:gd name="connsiteX4" fmla="*/ 3593211 w 5726048"/>
              <a:gd name="connsiteY4" fmla="*/ 5138738 h 5138737"/>
              <a:gd name="connsiteX5" fmla="*/ 5726049 w 5726048"/>
              <a:gd name="connsiteY5" fmla="*/ 5138738 h 5138737"/>
              <a:gd name="connsiteX6" fmla="*/ 4256056 w 5726048"/>
              <a:gd name="connsiteY6" fmla="*/ 0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26048" h="5138737">
                <a:moveTo>
                  <a:pt x="1545336" y="0"/>
                </a:moveTo>
                <a:lnTo>
                  <a:pt x="0" y="5138738"/>
                </a:lnTo>
                <a:lnTo>
                  <a:pt x="1837754" y="5138738"/>
                </a:lnTo>
                <a:lnTo>
                  <a:pt x="2697385" y="1510760"/>
                </a:lnTo>
                <a:lnTo>
                  <a:pt x="3593211" y="5138738"/>
                </a:lnTo>
                <a:lnTo>
                  <a:pt x="5726049" y="5138738"/>
                </a:lnTo>
                <a:lnTo>
                  <a:pt x="4256056" y="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48620" name="Title 1"/>
          <p:cNvSpPr>
            <a:spLocks noGrp="1"/>
          </p:cNvSpPr>
          <p:nvPr>
            <p:ph type="title" hasCustomPrompt="1"/>
          </p:nvPr>
        </p:nvSpPr>
        <p:spPr>
          <a:xfrm>
            <a:off x="828869" y="893674"/>
            <a:ext cx="10515600" cy="495300"/>
          </a:xfrm>
          <a:prstGeom prst="rect">
            <a:avLst/>
          </a:prstGeom>
        </p:spPr>
        <p:txBody>
          <a:bodyPr/>
          <a:lstStyle>
            <a:lvl1pPr algn="ctr">
              <a:defRPr sz="3200" cap="all" spc="2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62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505100" y="2216238"/>
            <a:ext cx="3604193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622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04893" y="2638603"/>
            <a:ext cx="3603826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23" name="Text Placeholder 14"/>
          <p:cNvSpPr>
            <a:spLocks noGrp="1"/>
          </p:cNvSpPr>
          <p:nvPr>
            <p:ph type="body" sz="quarter" idx="17" hasCustomPrompt="1"/>
          </p:nvPr>
        </p:nvSpPr>
        <p:spPr>
          <a:xfrm>
            <a:off x="4406540" y="2216238"/>
            <a:ext cx="3604193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624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4406333" y="2638603"/>
            <a:ext cx="3603826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25" name="Text Placeholder 14"/>
          <p:cNvSpPr>
            <a:spLocks noGrp="1"/>
          </p:cNvSpPr>
          <p:nvPr>
            <p:ph type="body" sz="quarter" idx="19" hasCustomPrompt="1"/>
          </p:nvPr>
        </p:nvSpPr>
        <p:spPr>
          <a:xfrm>
            <a:off x="8307980" y="2216238"/>
            <a:ext cx="3387610" cy="4223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0" i="0" cap="all" spc="20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subtitle here </a:t>
            </a:r>
          </a:p>
        </p:txBody>
      </p:sp>
      <p:sp>
        <p:nvSpPr>
          <p:cNvPr id="104862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8307772" y="2638603"/>
            <a:ext cx="3387265" cy="332572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1000"/>
              </a:spcBef>
              <a:spcAft>
                <a:spcPts val="0"/>
              </a:spcAft>
              <a:buFont typeface="Segoe UI Light" panose="020B0502040204020203" pitchFamily="34" charset="0"/>
              <a:buNone/>
              <a:defRPr sz="1600" spc="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2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2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62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Graphic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0" y="0"/>
            <a:ext cx="6095998" cy="6858000"/>
          </a:xfrm>
          <a:prstGeom prst="rect">
            <a:avLst/>
          </a:prstGeom>
        </p:spPr>
      </p:pic>
      <p:sp>
        <p:nvSpPr>
          <p:cNvPr id="1048584" name="Title 1"/>
          <p:cNvSpPr>
            <a:spLocks noGrp="1"/>
          </p:cNvSpPr>
          <p:nvPr>
            <p:ph type="title" hasCustomPrompt="1"/>
          </p:nvPr>
        </p:nvSpPr>
        <p:spPr>
          <a:xfrm>
            <a:off x="742287" y="2068863"/>
            <a:ext cx="4594823" cy="557552"/>
          </a:xfrm>
          <a:prstGeom prst="rect">
            <a:avLst/>
          </a:prstGeom>
        </p:spPr>
        <p:txBody>
          <a:bodyPr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4858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742287" y="2626414"/>
            <a:ext cx="4259684" cy="2859991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58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3429000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588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6095999" y="3429000"/>
            <a:ext cx="6096000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58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5998" y="6356350"/>
            <a:ext cx="3249170" cy="501649"/>
          </a:xfrm>
          <a:solidFill>
            <a:schemeClr val="accent1">
              <a:lumMod val="50000"/>
              <a:alpha val="9000"/>
            </a:schemeClr>
          </a:solidFill>
        </p:spPr>
        <p:txBody>
          <a:bodyPr lIns="365760" bIns="182880" anchor="b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590" name="Date Placeholder 3"/>
          <p:cNvSpPr>
            <a:spLocks noGrp="1"/>
          </p:cNvSpPr>
          <p:nvPr>
            <p:ph type="dt" sz="half" idx="10"/>
          </p:nvPr>
        </p:nvSpPr>
        <p:spPr>
          <a:xfrm>
            <a:off x="9345167" y="6356350"/>
            <a:ext cx="2846831" cy="501650"/>
          </a:xfrm>
          <a:solidFill>
            <a:schemeClr val="accent1">
              <a:lumMod val="50000"/>
              <a:alpha val="9000"/>
            </a:schemeClr>
          </a:solidFill>
        </p:spPr>
        <p:txBody>
          <a:bodyPr rIns="594360" bIns="18288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048604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5575851" cy="4210387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68680" bIns="182880" anchor="b"/>
          <a:lstStyle>
            <a:lvl1pPr>
              <a:defRPr sz="3200" cap="all" spc="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4860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4210388"/>
            <a:ext cx="5575849" cy="2118216"/>
          </a:xfrm>
          <a:prstGeom prst="rect">
            <a:avLst/>
          </a:prstGeom>
          <a:solidFill>
            <a:schemeClr val="accent1">
              <a:lumMod val="50000"/>
              <a:alpha val="9000"/>
            </a:schemeClr>
          </a:solidFill>
        </p:spPr>
        <p:txBody>
          <a:bodyPr lIns="822960" anchor="t"/>
          <a:lstStyle>
            <a:lvl1pPr marL="0" indent="0">
              <a:lnSpc>
                <a:spcPct val="125000"/>
              </a:lnSpc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4860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-1" y="6331226"/>
            <a:ext cx="3497063" cy="526774"/>
          </a:xfrm>
          <a:solidFill>
            <a:schemeClr val="accent1">
              <a:lumMod val="50000"/>
              <a:alpha val="9000"/>
            </a:schemeClr>
          </a:solidFill>
        </p:spPr>
        <p:txBody>
          <a:bodyPr lIns="850392" bIns="13716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0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97062" y="6336472"/>
            <a:ext cx="5197878" cy="529397"/>
          </a:xfrm>
          <a:solidFill>
            <a:schemeClr val="accent1">
              <a:lumMod val="50000"/>
              <a:alpha val="9000"/>
            </a:schemeClr>
          </a:solidFill>
        </p:spPr>
        <p:txBody>
          <a:bodyPr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608" name="Date Placeholder 2"/>
          <p:cNvSpPr>
            <a:spLocks noGrp="1"/>
          </p:cNvSpPr>
          <p:nvPr>
            <p:ph type="dt" sz="half" idx="10"/>
          </p:nvPr>
        </p:nvSpPr>
        <p:spPr>
          <a:xfrm>
            <a:off x="8694940" y="6328604"/>
            <a:ext cx="3497060" cy="529396"/>
          </a:xfrm>
          <a:solidFill>
            <a:schemeClr val="accent1">
              <a:lumMod val="50000"/>
              <a:alpha val="9000"/>
            </a:schemeClr>
          </a:solidFill>
        </p:spPr>
        <p:txBody>
          <a:bodyPr rIns="585216" bIns="18288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Date Placeholder 3"/>
          <p:cNvSpPr>
            <a:spLocks noGrp="1"/>
          </p:cNvSpPr>
          <p:nvPr>
            <p:ph type="dt" sz="half" idx="2"/>
          </p:nvPr>
        </p:nvSpPr>
        <p:spPr>
          <a:xfrm>
            <a:off x="895239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04857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4857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86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7A9E80BB-C0DF-4F1B-8821-E3FD53412EFF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416Rowj" TargetMode="External"/><Relationship Id="rId2" Type="http://schemas.openxmlformats.org/officeDocument/2006/relationships/hyperlink" Target="http://www.rfk-sofia.org/" TargetMode="Externa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bit.ly/3CGDbxN" TargetMode="External"/><Relationship Id="rId4" Type="http://schemas.openxmlformats.org/officeDocument/2006/relationships/hyperlink" Target="https://bit.ly/42MCc9R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Picture Placeholder 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643" b="3643"/>
          <a:stretch>
            <a:fillRect/>
          </a:stretch>
        </p:blipFill>
        <p:spPr/>
      </p:pic>
      <p:sp>
        <p:nvSpPr>
          <p:cNvPr id="1048582" name="Title 17"/>
          <p:cNvSpPr>
            <a:spLocks noGrp="1"/>
          </p:cNvSpPr>
          <p:nvPr>
            <p:ph type="title"/>
          </p:nvPr>
        </p:nvSpPr>
        <p:spPr>
          <a:xfrm>
            <a:off x="3562351" y="0"/>
            <a:ext cx="8629652" cy="5643563"/>
          </a:xfrm>
        </p:spPr>
        <p:txBody>
          <a:bodyPr/>
          <a:lstStyle/>
          <a:p>
            <a:r>
              <a:rPr lang="bg-BG" sz="4800" noProof="0" dirty="0"/>
              <a:t>МАГИСТЪР-ФАРМАЦЕВТИТЕ </a:t>
            </a:r>
            <a:br>
              <a:rPr lang="bg-BG" sz="4800" noProof="0" dirty="0"/>
            </a:br>
            <a:r>
              <a:rPr lang="bg-BG" sz="4800" noProof="0" dirty="0"/>
              <a:t>В БОРБА С ТЮТЮНОПУШЕНЕТО</a:t>
            </a:r>
            <a:endParaRPr lang="en-US" sz="4800" dirty="0"/>
          </a:p>
        </p:txBody>
      </p:sp>
      <p:sp>
        <p:nvSpPr>
          <p:cNvPr id="1048583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3529263" y="5529263"/>
            <a:ext cx="8662738" cy="1214437"/>
          </a:xfrm>
        </p:spPr>
        <p:txBody>
          <a:bodyPr/>
          <a:lstStyle/>
          <a:p>
            <a:endParaRPr lang="en-US" sz="1100" b="1" dirty="0" smtClean="0"/>
          </a:p>
          <a:p>
            <a:r>
              <a:rPr lang="bg-BG" b="1" dirty="0" smtClean="0"/>
              <a:t>Регионална </a:t>
            </a:r>
            <a:r>
              <a:rPr lang="bg-BG" b="1" dirty="0"/>
              <a:t>фармацевтична колегия София-столична</a:t>
            </a:r>
            <a:endParaRPr lang="en-US" b="1" dirty="0"/>
          </a:p>
        </p:txBody>
      </p:sp>
      <p:pic>
        <p:nvPicPr>
          <p:cNvPr id="2097154" name="Graphic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817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BA2A8F-543A-4027-96CC-E6F22D0BD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" y="109538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9D748F-8FD6-4255-A217-4BFF20365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826" y="695319"/>
            <a:ext cx="5135764" cy="495300"/>
          </a:xfrm>
        </p:spPr>
        <p:txBody>
          <a:bodyPr/>
          <a:lstStyle/>
          <a:p>
            <a:r>
              <a:rPr lang="bg-BG" dirty="0"/>
              <a:t>За нас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1B194A0-82F7-4713-AB9F-AC8A1F6D72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9826" y="1418391"/>
            <a:ext cx="5135764" cy="3577259"/>
          </a:xfrm>
        </p:spPr>
        <p:txBody>
          <a:bodyPr/>
          <a:lstStyle/>
          <a:p>
            <a:r>
              <a:rPr lang="bg-BG" sz="1600" b="1" dirty="0"/>
              <a:t>РФК София-столична е най-голямата регионална фармацевтична колегия в България.</a:t>
            </a:r>
          </a:p>
          <a:p>
            <a:r>
              <a:rPr lang="bg-BG" sz="1600" b="1" dirty="0"/>
              <a:t>В колегията членуват над </a:t>
            </a:r>
            <a:r>
              <a:rPr lang="en-US" sz="1600" b="1" dirty="0"/>
              <a:t>2300 </a:t>
            </a:r>
            <a:r>
              <a:rPr lang="bg-BG" sz="1600" b="1" dirty="0"/>
              <a:t>практикуващи магистър-фармацевти, преподаватели по фармация и фармацевтични учени.</a:t>
            </a:r>
          </a:p>
          <a:p>
            <a:r>
              <a:rPr lang="bg-BG" sz="1600" b="1" dirty="0"/>
              <a:t>Колегията е отличена за „Регионална фармацевтична колегия на 2024 година“.</a:t>
            </a:r>
          </a:p>
          <a:p>
            <a:r>
              <a:rPr lang="bg-BG" sz="1600" b="1" dirty="0"/>
              <a:t>Голяма част от членовете на колегията са завършили няколко специализации, имат втора и трета магистърска степен, имат докторска степен. Членове на колегията са носители на регионални, национални и международни отличия и награди.</a:t>
            </a:r>
          </a:p>
          <a:p>
            <a:endParaRPr lang="bg-BG" sz="1600" dirty="0"/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xmlns="" id="{3E2C2291-2332-4497-A405-7BD1569E99D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20370" r="203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5032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748" b="16748"/>
          <a:stretch>
            <a:fillRect/>
          </a:stretch>
        </p:blipFill>
        <p:spPr/>
      </p:pic>
      <p:pic>
        <p:nvPicPr>
          <p:cNvPr id="2097157" name="Picture 21"/>
          <p:cNvPicPr>
            <a:picLocks noChangeAspect="1"/>
          </p:cNvPicPr>
          <p:nvPr/>
        </p:nvPicPr>
        <p:blipFill rotWithShape="1">
          <a:blip r:embed="rId3"/>
          <a:srcRect t="7399" r="38359"/>
          <a:stretch>
            <a:fillRect/>
          </a:stretch>
        </p:blipFill>
        <p:spPr>
          <a:xfrm>
            <a:off x="0" y="0"/>
            <a:ext cx="6196556" cy="3300282"/>
          </a:xfrm>
          <a:prstGeom prst="rect">
            <a:avLst/>
          </a:prstGeom>
        </p:spPr>
      </p:pic>
      <p:pic>
        <p:nvPicPr>
          <p:cNvPr id="209715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957223"/>
            <a:ext cx="12192000" cy="4272253"/>
          </a:xfrm>
          <a:prstGeom prst="rect">
            <a:avLst/>
          </a:prstGeom>
        </p:spPr>
      </p:pic>
      <p:pic>
        <p:nvPicPr>
          <p:cNvPr id="2097159" name="Picture 19"/>
          <p:cNvPicPr>
            <a:picLocks noChangeAspect="1"/>
          </p:cNvPicPr>
          <p:nvPr/>
        </p:nvPicPr>
        <p:blipFill rotWithShape="1">
          <a:blip r:embed="rId5"/>
          <a:srcRect r="17217" b="49963"/>
          <a:stretch>
            <a:fillRect/>
          </a:stretch>
        </p:blipFill>
        <p:spPr>
          <a:xfrm>
            <a:off x="0" y="5225743"/>
            <a:ext cx="7344000" cy="2003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866336" y="776288"/>
            <a:ext cx="10515600" cy="970033"/>
          </a:xfrm>
        </p:spPr>
        <p:txBody>
          <a:bodyPr/>
          <a:lstStyle/>
          <a:p>
            <a:r>
              <a:rPr lang="ru-RU" dirty="0" err="1"/>
              <a:t>България</a:t>
            </a:r>
            <a:r>
              <a:rPr lang="ru-RU" dirty="0"/>
              <a:t> е на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 в </a:t>
            </a:r>
            <a:r>
              <a:rPr lang="ru-RU" dirty="0" err="1"/>
              <a:t>ес</a:t>
            </a:r>
            <a:r>
              <a:rPr lang="ru-RU" dirty="0"/>
              <a:t> и на </a:t>
            </a:r>
            <a:r>
              <a:rPr lang="ru-RU" dirty="0" err="1"/>
              <a:t>второ</a:t>
            </a:r>
            <a:r>
              <a:rPr lang="ru-RU" dirty="0"/>
              <a:t> в света по </a:t>
            </a:r>
            <a:r>
              <a:rPr lang="ru-RU" dirty="0" err="1"/>
              <a:t>тютюнопушене</a:t>
            </a:r>
            <a:r>
              <a:rPr lang="ru-RU" dirty="0"/>
              <a:t>, сочат </a:t>
            </a:r>
            <a:r>
              <a:rPr lang="ru-RU" dirty="0" err="1"/>
              <a:t>проучвания</a:t>
            </a:r>
            <a:endParaRPr lang="bg-BG" dirty="0"/>
          </a:p>
        </p:txBody>
      </p:sp>
      <p:sp>
        <p:nvSpPr>
          <p:cNvPr id="104860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00075" y="2503346"/>
            <a:ext cx="5357813" cy="3325723"/>
          </a:xfrm>
        </p:spPr>
        <p:txBody>
          <a:bodyPr/>
          <a:lstStyle/>
          <a:p>
            <a:r>
              <a:rPr lang="ru-RU" sz="1400" b="1" dirty="0" err="1"/>
              <a:t>България</a:t>
            </a:r>
            <a:r>
              <a:rPr lang="ru-RU" sz="1400" b="1" dirty="0"/>
              <a:t> е на </a:t>
            </a:r>
            <a:r>
              <a:rPr lang="ru-RU" sz="1400" b="1" dirty="0" err="1"/>
              <a:t>първо</a:t>
            </a:r>
            <a:r>
              <a:rPr lang="ru-RU" sz="1400" b="1" dirty="0"/>
              <a:t> </a:t>
            </a:r>
            <a:r>
              <a:rPr lang="ru-RU" sz="1400" b="1" dirty="0" err="1"/>
              <a:t>място</a:t>
            </a:r>
            <a:r>
              <a:rPr lang="ru-RU" sz="1400" b="1" dirty="0"/>
              <a:t> в ЕС по </a:t>
            </a:r>
            <a:r>
              <a:rPr lang="ru-RU" sz="1400" b="1" dirty="0" err="1"/>
              <a:t>тютюнопушене</a:t>
            </a:r>
            <a:r>
              <a:rPr lang="ru-RU" sz="1400" b="1" dirty="0"/>
              <a:t> с 37% от </a:t>
            </a:r>
            <a:r>
              <a:rPr lang="ru-RU" sz="1400" b="1" dirty="0" err="1"/>
              <a:t>населението</a:t>
            </a:r>
            <a:r>
              <a:rPr lang="ru-RU" sz="1400" b="1" dirty="0"/>
              <a:t> </a:t>
            </a:r>
            <a:r>
              <a:rPr lang="ru-RU" sz="1400" b="1" dirty="0" err="1"/>
              <a:t>пушачи</a:t>
            </a:r>
            <a:r>
              <a:rPr lang="ru-RU" sz="1400" b="1" dirty="0"/>
              <a:t>. </a:t>
            </a:r>
            <a:r>
              <a:rPr lang="ru-RU" sz="1400" b="1" dirty="0" err="1"/>
              <a:t>Това</a:t>
            </a:r>
            <a:r>
              <a:rPr lang="ru-RU" sz="1400" b="1" dirty="0"/>
              <a:t> </a:t>
            </a:r>
            <a:r>
              <a:rPr lang="ru-RU" sz="1400" b="1" dirty="0" err="1"/>
              <a:t>показват</a:t>
            </a:r>
            <a:r>
              <a:rPr lang="ru-RU" sz="1400" b="1" dirty="0"/>
              <a:t> най-общо </a:t>
            </a:r>
            <a:r>
              <a:rPr lang="ru-RU" sz="1400" b="1" dirty="0" err="1"/>
              <a:t>данните</a:t>
            </a:r>
            <a:r>
              <a:rPr lang="ru-RU" sz="1400" b="1" dirty="0"/>
              <a:t> на </a:t>
            </a:r>
            <a:r>
              <a:rPr lang="ru-RU" sz="1400" b="1" dirty="0" err="1"/>
              <a:t>Евробарометър</a:t>
            </a:r>
            <a:r>
              <a:rPr lang="ru-RU" sz="1400" b="1" dirty="0"/>
              <a:t>. </a:t>
            </a:r>
            <a:r>
              <a:rPr lang="ru-RU" sz="1400" b="1" dirty="0" err="1"/>
              <a:t>Проучването</a:t>
            </a:r>
            <a:r>
              <a:rPr lang="ru-RU" sz="1400" b="1" dirty="0"/>
              <a:t> е от </a:t>
            </a:r>
            <a:r>
              <a:rPr lang="ru-RU" sz="1400" b="1" dirty="0" err="1"/>
              <a:t>януари</a:t>
            </a:r>
            <a:r>
              <a:rPr lang="ru-RU" sz="1400" b="1" dirty="0"/>
              <a:t> 2025 г., а е </a:t>
            </a:r>
            <a:r>
              <a:rPr lang="ru-RU" sz="1400" b="1" dirty="0" err="1"/>
              <a:t>направено</a:t>
            </a:r>
            <a:r>
              <a:rPr lang="ru-RU" sz="1400" b="1" dirty="0"/>
              <a:t> </a:t>
            </a:r>
            <a:r>
              <a:rPr lang="ru-RU" sz="1400" b="1" dirty="0" err="1"/>
              <a:t>през</a:t>
            </a:r>
            <a:r>
              <a:rPr lang="ru-RU" sz="1400" b="1" dirty="0"/>
              <a:t> май </a:t>
            </a:r>
            <a:r>
              <a:rPr lang="ru-RU" sz="1400" b="1" dirty="0" err="1"/>
              <a:t>месец</a:t>
            </a:r>
            <a:r>
              <a:rPr lang="ru-RU" sz="1400" b="1" dirty="0"/>
              <a:t> 2023 г. сред общо 26 358 европейски </a:t>
            </a:r>
            <a:r>
              <a:rPr lang="ru-RU" sz="1400" b="1" dirty="0" err="1"/>
              <a:t>граждани</a:t>
            </a:r>
            <a:r>
              <a:rPr lang="ru-RU" sz="1400" b="1" dirty="0"/>
              <a:t>. </a:t>
            </a:r>
          </a:p>
          <a:p>
            <a:r>
              <a:rPr lang="ru-RU" sz="1400" b="1" dirty="0"/>
              <a:t>В </a:t>
            </a:r>
            <a:r>
              <a:rPr lang="ru-RU" sz="1400" b="1" dirty="0" err="1"/>
              <a:t>България</a:t>
            </a:r>
            <a:r>
              <a:rPr lang="ru-RU" sz="1400" b="1" dirty="0"/>
              <a:t> пушат 49% от </a:t>
            </a:r>
            <a:r>
              <a:rPr lang="ru-RU" sz="1400" b="1" dirty="0" err="1"/>
              <a:t>мъжете</a:t>
            </a:r>
            <a:r>
              <a:rPr lang="ru-RU" sz="1400" b="1" dirty="0"/>
              <a:t>, при </a:t>
            </a:r>
            <a:r>
              <a:rPr lang="ru-RU" sz="1400" b="1" dirty="0" err="1"/>
              <a:t>средно</a:t>
            </a:r>
            <a:r>
              <a:rPr lang="ru-RU" sz="1400" b="1" dirty="0"/>
              <a:t> 28% в ЕС и 27% от жените, при </a:t>
            </a:r>
            <a:r>
              <a:rPr lang="ru-RU" sz="1400" b="1" dirty="0" err="1"/>
              <a:t>средно</a:t>
            </a:r>
            <a:r>
              <a:rPr lang="ru-RU" sz="1400" b="1" dirty="0"/>
              <a:t> 21% в ЕС. </a:t>
            </a:r>
            <a:r>
              <a:rPr lang="ru-RU" sz="1400" b="1" dirty="0" err="1"/>
              <a:t>Повече</a:t>
            </a:r>
            <a:r>
              <a:rPr lang="ru-RU" sz="1400" b="1" dirty="0"/>
              <a:t> от </a:t>
            </a:r>
            <a:r>
              <a:rPr lang="ru-RU" sz="1400" b="1" dirty="0" err="1"/>
              <a:t>половината</a:t>
            </a:r>
            <a:r>
              <a:rPr lang="ru-RU" sz="1400" b="1" dirty="0"/>
              <a:t> от </a:t>
            </a:r>
            <a:r>
              <a:rPr lang="ru-RU" sz="1400" b="1" dirty="0" err="1"/>
              <a:t>хората</a:t>
            </a:r>
            <a:r>
              <a:rPr lang="ru-RU" sz="1400" b="1" dirty="0"/>
              <a:t> на </a:t>
            </a:r>
            <a:r>
              <a:rPr lang="ru-RU" sz="1400" b="1" dirty="0" err="1"/>
              <a:t>възраст</a:t>
            </a:r>
            <a:r>
              <a:rPr lang="ru-RU" sz="1400" b="1" dirty="0"/>
              <a:t> между 25 и 54 </a:t>
            </a:r>
            <a:r>
              <a:rPr lang="ru-RU" sz="1400" b="1" dirty="0" err="1"/>
              <a:t>години</a:t>
            </a:r>
            <a:r>
              <a:rPr lang="ru-RU" sz="1400" b="1" dirty="0"/>
              <a:t> у нас </a:t>
            </a:r>
            <a:r>
              <a:rPr lang="ru-RU" sz="1400" b="1" dirty="0" err="1"/>
              <a:t>са</a:t>
            </a:r>
            <a:r>
              <a:rPr lang="ru-RU" sz="1400" b="1" dirty="0"/>
              <a:t> </a:t>
            </a:r>
            <a:r>
              <a:rPr lang="ru-RU" sz="1400" b="1" dirty="0" err="1"/>
              <a:t>пушачи</a:t>
            </a:r>
            <a:r>
              <a:rPr lang="ru-RU" sz="1400" b="1" dirty="0"/>
              <a:t>. 92% от </a:t>
            </a:r>
            <a:r>
              <a:rPr lang="ru-RU" sz="1400" b="1" dirty="0" err="1"/>
              <a:t>всички</a:t>
            </a:r>
            <a:r>
              <a:rPr lang="ru-RU" sz="1400" b="1" dirty="0"/>
              <a:t> </a:t>
            </a:r>
            <a:r>
              <a:rPr lang="ru-RU" sz="1400" b="1" dirty="0" err="1"/>
              <a:t>пушачи</a:t>
            </a:r>
            <a:r>
              <a:rPr lang="ru-RU" sz="1400" b="1" dirty="0"/>
              <a:t> </a:t>
            </a:r>
            <a:r>
              <a:rPr lang="ru-RU" sz="1400" b="1" dirty="0" err="1"/>
              <a:t>употребяват</a:t>
            </a:r>
            <a:r>
              <a:rPr lang="ru-RU" sz="1400" b="1" dirty="0"/>
              <a:t> </a:t>
            </a:r>
            <a:r>
              <a:rPr lang="ru-RU" sz="1400" b="1" dirty="0" err="1"/>
              <a:t>традиционните</a:t>
            </a:r>
            <a:r>
              <a:rPr lang="ru-RU" sz="1400" b="1" dirty="0"/>
              <a:t> </a:t>
            </a:r>
            <a:r>
              <a:rPr lang="ru-RU" sz="1400" b="1" dirty="0" err="1"/>
              <a:t>цигари</a:t>
            </a:r>
            <a:r>
              <a:rPr lang="ru-RU" sz="1400" b="1" dirty="0"/>
              <a:t> в </a:t>
            </a:r>
            <a:r>
              <a:rPr lang="ru-RU" sz="1400" b="1" dirty="0" err="1"/>
              <a:t>кутия</a:t>
            </a:r>
            <a:r>
              <a:rPr lang="ru-RU" sz="1400" b="1" dirty="0"/>
              <a:t> при </a:t>
            </a:r>
            <a:r>
              <a:rPr lang="ru-RU" sz="1400" b="1" dirty="0" err="1"/>
              <a:t>средно</a:t>
            </a:r>
            <a:r>
              <a:rPr lang="ru-RU" sz="1400" b="1" dirty="0"/>
              <a:t> 69% в ЕС.</a:t>
            </a:r>
          </a:p>
          <a:p>
            <a:r>
              <a:rPr lang="ru-RU" sz="900" i="1" dirty="0" err="1"/>
              <a:t>Източници</a:t>
            </a:r>
            <a:r>
              <a:rPr lang="ru-RU" sz="900" i="1" dirty="0"/>
              <a:t>: БНР:  За </a:t>
            </a:r>
            <a:r>
              <a:rPr lang="ru-RU" sz="900" i="1" dirty="0" err="1"/>
              <a:t>тютюнопушенето</a:t>
            </a:r>
            <a:r>
              <a:rPr lang="ru-RU" sz="900" i="1" dirty="0"/>
              <a:t> и </a:t>
            </a:r>
            <a:r>
              <a:rPr lang="ru-RU" sz="900" i="1" dirty="0" err="1"/>
              <a:t>защо</a:t>
            </a:r>
            <a:r>
              <a:rPr lang="ru-RU" sz="900" i="1" dirty="0"/>
              <a:t> </a:t>
            </a:r>
            <a:r>
              <a:rPr lang="ru-RU" sz="900" i="1" dirty="0" err="1"/>
              <a:t>България</a:t>
            </a:r>
            <a:r>
              <a:rPr lang="ru-RU" sz="900" i="1" dirty="0"/>
              <a:t> </a:t>
            </a:r>
            <a:r>
              <a:rPr lang="ru-RU" sz="900" i="1" dirty="0" err="1"/>
              <a:t>отново</a:t>
            </a:r>
            <a:r>
              <a:rPr lang="ru-RU" sz="900" i="1" dirty="0"/>
              <a:t> е </a:t>
            </a:r>
            <a:r>
              <a:rPr lang="ru-RU" sz="900" i="1" dirty="0" err="1"/>
              <a:t>водач</a:t>
            </a:r>
            <a:r>
              <a:rPr lang="ru-RU" sz="900" i="1" dirty="0"/>
              <a:t> в </a:t>
            </a:r>
            <a:r>
              <a:rPr lang="ru-RU" sz="900" i="1" dirty="0" err="1"/>
              <a:t>негативната</a:t>
            </a:r>
            <a:r>
              <a:rPr lang="ru-RU" sz="900" i="1" dirty="0"/>
              <a:t> </a:t>
            </a:r>
            <a:r>
              <a:rPr lang="ru-RU" sz="900" i="1" dirty="0" err="1"/>
              <a:t>класация</a:t>
            </a:r>
            <a:r>
              <a:rPr lang="ru-RU" sz="900" i="1" dirty="0"/>
              <a:t> по </a:t>
            </a:r>
            <a:r>
              <a:rPr lang="ru-RU" sz="900" i="1" dirty="0" err="1"/>
              <a:t>брой</a:t>
            </a:r>
            <a:r>
              <a:rPr lang="ru-RU" sz="900" i="1" dirty="0"/>
              <a:t> </a:t>
            </a:r>
            <a:r>
              <a:rPr lang="ru-RU" sz="900" i="1" dirty="0" err="1"/>
              <a:t>пушачи</a:t>
            </a:r>
            <a:r>
              <a:rPr lang="ru-RU" sz="900" i="1" dirty="0"/>
              <a:t>; ЦЗПЗ: </a:t>
            </a:r>
            <a:r>
              <a:rPr lang="ru-RU" sz="900" i="1" dirty="0" err="1"/>
              <a:t>България</a:t>
            </a:r>
            <a:r>
              <a:rPr lang="ru-RU" sz="900" i="1" dirty="0"/>
              <a:t> е на </a:t>
            </a:r>
            <a:r>
              <a:rPr lang="ru-RU" sz="900" i="1" dirty="0" err="1"/>
              <a:t>първо</a:t>
            </a:r>
            <a:r>
              <a:rPr lang="ru-RU" sz="900" i="1" dirty="0"/>
              <a:t> </a:t>
            </a:r>
            <a:r>
              <a:rPr lang="ru-RU" sz="900" i="1" dirty="0" err="1"/>
              <a:t>място</a:t>
            </a:r>
            <a:r>
              <a:rPr lang="ru-RU" sz="900" i="1" dirty="0"/>
              <a:t> в </a:t>
            </a:r>
            <a:r>
              <a:rPr lang="ru-RU" sz="900" i="1" dirty="0" err="1"/>
              <a:t>Европейския</a:t>
            </a:r>
            <a:r>
              <a:rPr lang="ru-RU" sz="900" i="1" dirty="0"/>
              <a:t> </a:t>
            </a:r>
            <a:r>
              <a:rPr lang="ru-RU" sz="900" i="1" dirty="0" err="1"/>
              <a:t>съюз</a:t>
            </a:r>
            <a:r>
              <a:rPr lang="ru-RU" sz="900" i="1" dirty="0"/>
              <a:t> по </a:t>
            </a:r>
            <a:r>
              <a:rPr lang="ru-RU" sz="900" i="1" dirty="0" err="1"/>
              <a:t>тютюнопушене</a:t>
            </a:r>
            <a:endParaRPr lang="ru-RU" sz="900" i="1" dirty="0"/>
          </a:p>
          <a:p>
            <a:endParaRPr lang="bg-BG" sz="1200" dirty="0"/>
          </a:p>
        </p:txBody>
      </p:sp>
      <p:sp>
        <p:nvSpPr>
          <p:cNvPr id="1048602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6234114" y="2503346"/>
            <a:ext cx="5357813" cy="3894189"/>
          </a:xfrm>
        </p:spPr>
        <p:txBody>
          <a:bodyPr/>
          <a:lstStyle/>
          <a:p>
            <a:r>
              <a:rPr lang="bg-BG" sz="1400" b="1" dirty="0"/>
              <a:t>П</a:t>
            </a:r>
            <a:r>
              <a:rPr lang="ru-RU" sz="1400" b="1" dirty="0" err="1"/>
              <a:t>роучване</a:t>
            </a:r>
            <a:r>
              <a:rPr lang="ru-RU" sz="1400" b="1" dirty="0"/>
              <a:t> на Universal </a:t>
            </a:r>
            <a:r>
              <a:rPr lang="ru-RU" sz="1400" b="1" dirty="0" err="1"/>
              <a:t>Drugstore</a:t>
            </a:r>
            <a:r>
              <a:rPr lang="ru-RU" sz="1400" b="1" dirty="0"/>
              <a:t> </a:t>
            </a:r>
            <a:r>
              <a:rPr lang="ru-RU" sz="1400" b="1" dirty="0" err="1"/>
              <a:t>разкрива</a:t>
            </a:r>
            <a:r>
              <a:rPr lang="ru-RU" sz="1400" b="1" dirty="0"/>
              <a:t>, че 28,7% от </a:t>
            </a:r>
            <a:r>
              <a:rPr lang="ru-RU" sz="1400" b="1" dirty="0" err="1"/>
              <a:t>населението</a:t>
            </a:r>
            <a:r>
              <a:rPr lang="ru-RU" sz="1400" b="1" dirty="0"/>
              <a:t> на </a:t>
            </a:r>
            <a:r>
              <a:rPr lang="ru-RU" sz="1400" b="1" dirty="0" err="1"/>
              <a:t>България</a:t>
            </a:r>
            <a:r>
              <a:rPr lang="ru-RU" sz="1400" b="1" dirty="0"/>
              <a:t> пуши, </a:t>
            </a:r>
            <a:r>
              <a:rPr lang="ru-RU" sz="1400" b="1" dirty="0" err="1"/>
              <a:t>което</a:t>
            </a:r>
            <a:r>
              <a:rPr lang="ru-RU" sz="1400" b="1" dirty="0"/>
              <a:t> </a:t>
            </a:r>
            <a:r>
              <a:rPr lang="ru-RU" sz="1400" b="1" dirty="0" err="1"/>
              <a:t>поставя</a:t>
            </a:r>
            <a:r>
              <a:rPr lang="ru-RU" sz="1400" b="1" dirty="0"/>
              <a:t> </a:t>
            </a:r>
            <a:r>
              <a:rPr lang="ru-RU" sz="1400" b="1" dirty="0" err="1"/>
              <a:t>страната</a:t>
            </a:r>
            <a:r>
              <a:rPr lang="ru-RU" sz="1400" b="1" dirty="0"/>
              <a:t> ни на </a:t>
            </a:r>
            <a:r>
              <a:rPr lang="ru-RU" sz="1400" b="1" dirty="0" err="1"/>
              <a:t>второ</a:t>
            </a:r>
            <a:r>
              <a:rPr lang="ru-RU" sz="1400" b="1" dirty="0"/>
              <a:t> </a:t>
            </a:r>
            <a:r>
              <a:rPr lang="ru-RU" sz="1400" b="1" dirty="0" err="1"/>
              <a:t>място</a:t>
            </a:r>
            <a:r>
              <a:rPr lang="ru-RU" sz="1400" b="1" dirty="0"/>
              <a:t> в света по </a:t>
            </a:r>
            <a:r>
              <a:rPr lang="ru-RU" sz="1400" b="1" dirty="0" err="1"/>
              <a:t>този</a:t>
            </a:r>
            <a:r>
              <a:rPr lang="ru-RU" sz="1400" b="1" dirty="0"/>
              <a:t> </a:t>
            </a:r>
            <a:r>
              <a:rPr lang="ru-RU" sz="1400" b="1" dirty="0" err="1"/>
              <a:t>показател</a:t>
            </a:r>
            <a:r>
              <a:rPr lang="ru-RU" sz="1400" b="1" dirty="0"/>
              <a:t>. </a:t>
            </a:r>
            <a:r>
              <a:rPr lang="ru-RU" sz="1400" b="1" dirty="0" err="1"/>
              <a:t>Преди</a:t>
            </a:r>
            <a:r>
              <a:rPr lang="ru-RU" sz="1400" b="1" dirty="0"/>
              <a:t> </a:t>
            </a:r>
            <a:r>
              <a:rPr lang="ru-RU" sz="1400" b="1" dirty="0" err="1"/>
              <a:t>България</a:t>
            </a:r>
            <a:r>
              <a:rPr lang="ru-RU" sz="1400" b="1" dirty="0"/>
              <a:t> е само Индонезия с 32,6%.</a:t>
            </a:r>
            <a:r>
              <a:rPr lang="en-US" altLang="bg-BG" sz="1400" b="1" dirty="0"/>
              <a:t> </a:t>
            </a:r>
            <a:endParaRPr lang="bg-BG" altLang="bg-BG" sz="1400" b="1" dirty="0"/>
          </a:p>
          <a:p>
            <a:r>
              <a:rPr lang="ru-RU" sz="1400" b="1" dirty="0" err="1"/>
              <a:t>Тютюнопушенето</a:t>
            </a:r>
            <a:r>
              <a:rPr lang="ru-RU" sz="1400" b="1" dirty="0"/>
              <a:t> в </a:t>
            </a:r>
            <a:r>
              <a:rPr lang="ru-RU" sz="1400" b="1" dirty="0" err="1"/>
              <a:t>България</a:t>
            </a:r>
            <a:r>
              <a:rPr lang="ru-RU" sz="1400" b="1" dirty="0"/>
              <a:t> се </a:t>
            </a:r>
            <a:r>
              <a:rPr lang="ru-RU" sz="1400" b="1" dirty="0" err="1"/>
              <a:t>описва</a:t>
            </a:r>
            <a:r>
              <a:rPr lang="ru-RU" sz="1400" b="1" dirty="0"/>
              <a:t> </a:t>
            </a:r>
            <a:r>
              <a:rPr lang="ru-RU" sz="1400" b="1" dirty="0" err="1"/>
              <a:t>като</a:t>
            </a:r>
            <a:r>
              <a:rPr lang="ru-RU" sz="1400" b="1" dirty="0"/>
              <a:t> </a:t>
            </a:r>
            <a:r>
              <a:rPr lang="ru-RU" sz="1400" b="1" dirty="0" err="1"/>
              <a:t>епидемия</a:t>
            </a:r>
            <a:r>
              <a:rPr lang="ru-RU" sz="1400" b="1" dirty="0"/>
              <a:t>, </a:t>
            </a:r>
            <a:r>
              <a:rPr lang="ru-RU" sz="1400" b="1" dirty="0" err="1"/>
              <a:t>като</a:t>
            </a:r>
            <a:r>
              <a:rPr lang="ru-RU" sz="1400" b="1" dirty="0"/>
              <a:t> </a:t>
            </a:r>
            <a:r>
              <a:rPr lang="ru-RU" sz="1400" b="1" dirty="0" err="1"/>
              <a:t>големият</a:t>
            </a:r>
            <a:r>
              <a:rPr lang="ru-RU" sz="1400" b="1" dirty="0"/>
              <a:t> </a:t>
            </a:r>
            <a:r>
              <a:rPr lang="ru-RU" sz="1400" b="1" dirty="0" err="1"/>
              <a:t>брой</a:t>
            </a:r>
            <a:r>
              <a:rPr lang="ru-RU" sz="1400" b="1" dirty="0"/>
              <a:t> </a:t>
            </a:r>
            <a:r>
              <a:rPr lang="ru-RU" sz="1400" b="1" dirty="0" err="1"/>
              <a:t>възрастни</a:t>
            </a:r>
            <a:r>
              <a:rPr lang="ru-RU" sz="1400" b="1" dirty="0"/>
              <a:t> и </a:t>
            </a:r>
            <a:r>
              <a:rPr lang="ru-RU" sz="1400" b="1" dirty="0" err="1"/>
              <a:t>млади</a:t>
            </a:r>
            <a:r>
              <a:rPr lang="ru-RU" sz="1400" b="1" dirty="0"/>
              <a:t> </a:t>
            </a:r>
            <a:r>
              <a:rPr lang="ru-RU" sz="1400" b="1" dirty="0" err="1"/>
              <a:t>пушачи</a:t>
            </a:r>
            <a:r>
              <a:rPr lang="ru-RU" sz="1400" b="1" dirty="0"/>
              <a:t> </a:t>
            </a:r>
            <a:r>
              <a:rPr lang="ru-RU" sz="1400" b="1" dirty="0" err="1"/>
              <a:t>натоварва</a:t>
            </a:r>
            <a:r>
              <a:rPr lang="ru-RU" sz="1400" b="1" dirty="0"/>
              <a:t> </a:t>
            </a:r>
            <a:r>
              <a:rPr lang="ru-RU" sz="1400" b="1" dirty="0" err="1"/>
              <a:t>общественото</a:t>
            </a:r>
            <a:r>
              <a:rPr lang="ru-RU" sz="1400" b="1" dirty="0"/>
              <a:t> </a:t>
            </a:r>
            <a:r>
              <a:rPr lang="ru-RU" sz="1400" b="1" dirty="0" err="1"/>
              <a:t>здраве</a:t>
            </a:r>
            <a:r>
              <a:rPr lang="ru-RU" sz="1400" b="1" dirty="0"/>
              <a:t>. </a:t>
            </a:r>
            <a:r>
              <a:rPr lang="ru-RU" sz="1400" b="1" dirty="0" err="1"/>
              <a:t>Тютюневата</a:t>
            </a:r>
            <a:r>
              <a:rPr lang="ru-RU" sz="1400" b="1" dirty="0"/>
              <a:t> индустрия </a:t>
            </a:r>
            <a:r>
              <a:rPr lang="ru-RU" sz="1400" b="1" dirty="0" err="1"/>
              <a:t>предлага</a:t>
            </a:r>
            <a:r>
              <a:rPr lang="ru-RU" sz="1400" b="1" dirty="0"/>
              <a:t> </a:t>
            </a:r>
            <a:r>
              <a:rPr lang="ru-RU" sz="1400" b="1" dirty="0" err="1"/>
              <a:t>агресивно</a:t>
            </a:r>
            <a:r>
              <a:rPr lang="ru-RU" sz="1400" b="1" dirty="0"/>
              <a:t> </a:t>
            </a:r>
            <a:r>
              <a:rPr lang="ru-RU" sz="1400" b="1" dirty="0" err="1"/>
              <a:t>своите</a:t>
            </a:r>
            <a:r>
              <a:rPr lang="ru-RU" sz="1400" b="1" dirty="0"/>
              <a:t> </a:t>
            </a:r>
            <a:r>
              <a:rPr lang="ru-RU" sz="1400" b="1" dirty="0" err="1"/>
              <a:t>продукти</a:t>
            </a:r>
            <a:r>
              <a:rPr lang="ru-RU" sz="1400" b="1" dirty="0"/>
              <a:t> на </a:t>
            </a:r>
            <a:r>
              <a:rPr lang="ru-RU" sz="1400" b="1" dirty="0" err="1"/>
              <a:t>населението</a:t>
            </a:r>
            <a:r>
              <a:rPr lang="ru-RU" sz="1400" b="1" dirty="0"/>
              <a:t> с </a:t>
            </a:r>
            <a:r>
              <a:rPr lang="ru-RU" sz="1400" b="1" dirty="0" err="1"/>
              <a:t>по-ниски</a:t>
            </a:r>
            <a:r>
              <a:rPr lang="ru-RU" sz="1400" b="1" dirty="0"/>
              <a:t> доходи и на </a:t>
            </a:r>
            <a:r>
              <a:rPr lang="ru-RU" sz="1400" b="1" dirty="0" err="1"/>
              <a:t>младежите</a:t>
            </a:r>
            <a:r>
              <a:rPr lang="ru-RU" sz="1400" b="1" dirty="0"/>
              <a:t> в </a:t>
            </a:r>
            <a:r>
              <a:rPr lang="ru-RU" sz="1400" b="1" dirty="0" err="1"/>
              <a:t>България</a:t>
            </a:r>
            <a:r>
              <a:rPr lang="ru-RU" sz="1400" b="1" dirty="0"/>
              <a:t>, а за </a:t>
            </a:r>
            <a:r>
              <a:rPr lang="ru-RU" sz="1400" b="1" dirty="0" err="1"/>
              <a:t>разлика</a:t>
            </a:r>
            <a:r>
              <a:rPr lang="ru-RU" sz="1400" b="1" dirty="0"/>
              <a:t> от </a:t>
            </a:r>
            <a:r>
              <a:rPr lang="ru-RU" sz="1400" b="1" dirty="0" err="1"/>
              <a:t>някои</a:t>
            </a:r>
            <a:r>
              <a:rPr lang="ru-RU" sz="1400" b="1" dirty="0"/>
              <a:t> европейски </a:t>
            </a:r>
            <a:r>
              <a:rPr lang="ru-RU" sz="1400" b="1" dirty="0" err="1"/>
              <a:t>страни</a:t>
            </a:r>
            <a:r>
              <a:rPr lang="ru-RU" sz="1400" b="1" dirty="0"/>
              <a:t>, в </a:t>
            </a:r>
            <a:r>
              <a:rPr lang="ru-RU" sz="1400" b="1" dirty="0" err="1"/>
              <a:t>България</a:t>
            </a:r>
            <a:r>
              <a:rPr lang="ru-RU" sz="1400" b="1" dirty="0"/>
              <a:t> </a:t>
            </a:r>
            <a:r>
              <a:rPr lang="ru-RU" sz="1400" b="1" dirty="0" err="1"/>
              <a:t>има</a:t>
            </a:r>
            <a:r>
              <a:rPr lang="ru-RU" sz="1400" b="1" dirty="0"/>
              <a:t> </a:t>
            </a:r>
            <a:r>
              <a:rPr lang="ru-RU" sz="1400" b="1" dirty="0" err="1"/>
              <a:t>по-малко</a:t>
            </a:r>
            <a:r>
              <a:rPr lang="ru-RU" sz="1400" b="1" dirty="0"/>
              <a:t> </a:t>
            </a:r>
            <a:r>
              <a:rPr lang="ru-RU" sz="1400" b="1" dirty="0" err="1"/>
              <a:t>правителствени</a:t>
            </a:r>
            <a:r>
              <a:rPr lang="ru-RU" sz="1400" b="1" dirty="0"/>
              <a:t> политики за </a:t>
            </a:r>
            <a:r>
              <a:rPr lang="ru-RU" sz="1400" b="1" dirty="0" err="1"/>
              <a:t>възпиране</a:t>
            </a:r>
            <a:r>
              <a:rPr lang="ru-RU" sz="1400" b="1" dirty="0"/>
              <a:t> на </a:t>
            </a:r>
            <a:r>
              <a:rPr lang="ru-RU" sz="1400" b="1" dirty="0" err="1"/>
              <a:t>тютюнопушенето</a:t>
            </a:r>
            <a:r>
              <a:rPr lang="ru-RU" sz="1400" b="1" dirty="0"/>
              <a:t>, </a:t>
            </a:r>
            <a:r>
              <a:rPr lang="ru-RU" sz="1400" b="1" dirty="0" err="1"/>
              <a:t>заявява</a:t>
            </a:r>
            <a:r>
              <a:rPr lang="ru-RU" sz="1400" b="1" dirty="0"/>
              <a:t> </a:t>
            </a:r>
            <a:r>
              <a:rPr lang="ru-RU" sz="1400" b="1" dirty="0" err="1"/>
              <a:t>изследването</a:t>
            </a:r>
            <a:r>
              <a:rPr lang="ru-RU" sz="1400" b="1" dirty="0"/>
              <a:t>.</a:t>
            </a:r>
            <a:endParaRPr lang="zh-CN" altLang="en-US" sz="1800" b="1" dirty="0"/>
          </a:p>
          <a:p>
            <a:r>
              <a:rPr lang="ru-RU" sz="900" i="1" dirty="0" err="1"/>
              <a:t>Източник</a:t>
            </a:r>
            <a:r>
              <a:rPr lang="ru-RU" sz="900" i="1" dirty="0"/>
              <a:t>: </a:t>
            </a:r>
            <a:r>
              <a:rPr lang="en-US" sz="900" i="1" dirty="0"/>
              <a:t>Bloombergtv.bg: </a:t>
            </a:r>
            <a:r>
              <a:rPr lang="ru-RU" sz="900" i="1" dirty="0" err="1"/>
              <a:t>България</a:t>
            </a:r>
            <a:r>
              <a:rPr lang="ru-RU" sz="900" i="1" dirty="0"/>
              <a:t> е на 2-ро </a:t>
            </a:r>
            <a:r>
              <a:rPr lang="ru-RU" sz="900" i="1" dirty="0" err="1"/>
              <a:t>място</a:t>
            </a:r>
            <a:r>
              <a:rPr lang="ru-RU" sz="900" i="1" dirty="0"/>
              <a:t> по </a:t>
            </a:r>
            <a:r>
              <a:rPr lang="ru-RU" sz="900" i="1" dirty="0" err="1"/>
              <a:t>тютюнопушене</a:t>
            </a:r>
            <a:r>
              <a:rPr lang="ru-RU" sz="900" i="1" dirty="0"/>
              <a:t> в света, сочи </a:t>
            </a:r>
            <a:r>
              <a:rPr lang="ru-RU" sz="900" i="1" dirty="0" err="1"/>
              <a:t>проучване</a:t>
            </a:r>
            <a:endParaRPr lang="bg-BG" sz="9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FA871D8-CBA8-4803-83EB-1E5A778AE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" y="109538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Picture Placeholder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647" b="7647"/>
          <a:stretch>
            <a:fillRect/>
          </a:stretch>
        </p:blipFill>
        <p:spPr/>
      </p:pic>
      <p:sp>
        <p:nvSpPr>
          <p:cNvPr id="1048609" name="Title 2"/>
          <p:cNvSpPr>
            <a:spLocks noGrp="1"/>
          </p:cNvSpPr>
          <p:nvPr>
            <p:ph type="title"/>
          </p:nvPr>
        </p:nvSpPr>
        <p:spPr>
          <a:xfrm>
            <a:off x="-142874" y="507243"/>
            <a:ext cx="5547275" cy="1785938"/>
          </a:xfrm>
        </p:spPr>
        <p:txBody>
          <a:bodyPr/>
          <a:lstStyle/>
          <a:p>
            <a:r>
              <a:rPr lang="bg-BG" dirty="0"/>
              <a:t>Употребата на тютюн е основен проблем за общественото здраве</a:t>
            </a:r>
          </a:p>
        </p:txBody>
      </p:sp>
      <p:sp>
        <p:nvSpPr>
          <p:cNvPr id="104861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-142874" y="2286025"/>
            <a:ext cx="5575849" cy="2356935"/>
          </a:xfrm>
        </p:spPr>
        <p:txBody>
          <a:bodyPr/>
          <a:lstStyle/>
          <a:p>
            <a:r>
              <a:rPr lang="bg-BG" b="1" dirty="0"/>
              <a:t>Този проблем налага тежко бреме на хората, обществото и икономиките по света. Той е една от най-предотвратимите причини за смърт в световен мащаб. Той допринася за различни заболявания и е водеща причина за преждевременна смърт.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1C33071-2887-4E86-83B0-FE0BBFD6C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0" y="6119809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>
          <a:xfrm>
            <a:off x="6559826" y="866770"/>
            <a:ext cx="5135764" cy="495300"/>
          </a:xfrm>
        </p:spPr>
        <p:txBody>
          <a:bodyPr/>
          <a:lstStyle/>
          <a:p>
            <a:r>
              <a:rPr lang="bg-BG" dirty="0"/>
              <a:t>Доказателства</a:t>
            </a:r>
          </a:p>
        </p:txBody>
      </p:sp>
      <p:pic>
        <p:nvPicPr>
          <p:cNvPr id="2097161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5521" r="5521"/>
          <a:stretch>
            <a:fillRect/>
          </a:stretch>
        </p:blipFill>
        <p:spPr/>
      </p:pic>
      <p:sp>
        <p:nvSpPr>
          <p:cNvPr id="1048618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559826" y="1475541"/>
            <a:ext cx="5135764" cy="3577259"/>
          </a:xfrm>
        </p:spPr>
        <p:txBody>
          <a:bodyPr/>
          <a:lstStyle/>
          <a:p>
            <a:r>
              <a:rPr lang="bg-BG" sz="1600" b="1" dirty="0"/>
              <a:t>Употребата на тютюн е основен рисков фактор за различни незаразни заболявания, особено хронични респираторни заболявания, сърдечно-съдови заболявания, рак и диабет. </a:t>
            </a:r>
          </a:p>
          <a:p>
            <a:r>
              <a:rPr lang="bg-BG" sz="1600" b="1" dirty="0"/>
              <a:t>Отказването от пушене има положителен ефект и върху финансите.</a:t>
            </a:r>
          </a:p>
          <a:p>
            <a:r>
              <a:rPr lang="bg-BG" sz="1600" b="1" dirty="0"/>
              <a:t>Опитът и достъпността на фармацевтите гарантират, че сме идеални доставчици на основани на доказателства съвети, лечения и подкрепа. Като всички здравни специалисти, фармацевтите имаме отговорност да помагаме на хората да живеят без зависимост от тютюна и никотина.</a:t>
            </a:r>
          </a:p>
          <a:p>
            <a:endParaRPr lang="bg-BG" sz="1600" dirty="0"/>
          </a:p>
          <a:p>
            <a:endParaRPr lang="bg-BG" sz="1600" dirty="0"/>
          </a:p>
          <a:p>
            <a:endParaRPr lang="bg-BG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86D5C8E-22AA-4A21-8034-075F78B9C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15" y="-12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829962" y="604859"/>
            <a:ext cx="10515600" cy="877977"/>
          </a:xfrm>
        </p:spPr>
        <p:txBody>
          <a:bodyPr/>
          <a:lstStyle/>
          <a:p>
            <a:r>
              <a:rPr lang="bg-BG" sz="2800" dirty="0"/>
              <a:t>Магистър-фармацевтите можем да подкрепим спирането на употребата на тютюн и никотин, чрез:</a:t>
            </a:r>
          </a:p>
        </p:txBody>
      </p:sp>
      <p:sp>
        <p:nvSpPr>
          <p:cNvPr id="1048631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04894" y="1781353"/>
            <a:ext cx="3603826" cy="4919485"/>
          </a:xfrm>
        </p:spPr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Промоция на здравето и образователни съвети към пациентите за ползите от спирането и рисковете за здравето;</a:t>
            </a:r>
          </a:p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Питане за употребата на тютюн, като по този начин се идентифицират лицата, които биха имали полза от интервенции за спиране на цигарите;</a:t>
            </a:r>
          </a:p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Оценка на готовността за спиране употребата на тютюн;</a:t>
            </a:r>
          </a:p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Структурирани програми за спиране на тютюна и никотина;</a:t>
            </a:r>
          </a:p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Предоставяне на персонализирана подкрепа на лицата, изразили желание да се откажат;</a:t>
            </a:r>
          </a:p>
          <a:p>
            <a:pPr marL="228600" indent="-228600">
              <a:buFont typeface="+mj-lt"/>
              <a:buAutoNum type="arabicPeriod"/>
            </a:pPr>
            <a:r>
              <a:rPr lang="bg-BG" sz="1200" b="1" dirty="0"/>
              <a:t>Проследяване на пациентите, които се отказват, и наблюдение на напредъка им, насърчаване да се справят с притесненията;</a:t>
            </a:r>
          </a:p>
          <a:p>
            <a:pPr marL="228600" indent="-228600">
              <a:buFont typeface="+mj-lt"/>
              <a:buAutoNum type="arabicPeriod"/>
            </a:pPr>
            <a:endParaRPr lang="bg-BG" sz="1200" dirty="0"/>
          </a:p>
        </p:txBody>
      </p:sp>
      <p:sp>
        <p:nvSpPr>
          <p:cNvPr id="1048632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4406333" y="1781353"/>
            <a:ext cx="3603826" cy="4633735"/>
          </a:xfrm>
        </p:spPr>
        <p:txBody>
          <a:bodyPr/>
          <a:lstStyle/>
          <a:p>
            <a:r>
              <a:rPr lang="bg-BG" sz="1200" b="1" dirty="0"/>
              <a:t>7. Подкрепа за промяна на поведението, чрез базирани на доказателства стратегии за промяна на поведението и валидирани инструменти за справяне с психологическите аспекти на никотиновата зависимост;</a:t>
            </a:r>
          </a:p>
          <a:p>
            <a:r>
              <a:rPr lang="bg-BG" sz="1200" b="1" dirty="0"/>
              <a:t>8. Фармакологични интервенции, включително предписване на лекарства, наблюдение и оптимизиране на лечението;</a:t>
            </a:r>
          </a:p>
          <a:p>
            <a:r>
              <a:rPr lang="bg-BG" sz="1200" b="1" dirty="0"/>
              <a:t>9. Насочване и междупрофесионално сътрудничество – фармацевтите можем да посочим на пациентите други здравни специалисти, ако е необходимо, и да си сътрудничим с лекарите, за да се осигури координиран подход към спирането;</a:t>
            </a:r>
          </a:p>
          <a:p>
            <a:r>
              <a:rPr lang="bg-BG" sz="1200" b="1" dirty="0"/>
              <a:t>10. Влияние върху политиките за обществено здраве като се застъпваме за ефективни регулаторни мерки;</a:t>
            </a:r>
          </a:p>
          <a:p>
            <a:pPr marL="228600" indent="-228600">
              <a:buFont typeface="+mj-lt"/>
              <a:buAutoNum type="arabicPeriod"/>
            </a:pPr>
            <a:endParaRPr lang="bg-BG" sz="1200" dirty="0"/>
          </a:p>
          <a:p>
            <a:pPr marL="228600" indent="-228600">
              <a:buFont typeface="+mj-lt"/>
              <a:buAutoNum type="arabicPeriod"/>
            </a:pPr>
            <a:endParaRPr lang="bg-BG" sz="1200" dirty="0"/>
          </a:p>
        </p:txBody>
      </p:sp>
      <p:sp>
        <p:nvSpPr>
          <p:cNvPr id="104863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8307772" y="1781353"/>
            <a:ext cx="3387265" cy="4783049"/>
          </a:xfrm>
        </p:spPr>
        <p:txBody>
          <a:bodyPr/>
          <a:lstStyle/>
          <a:p>
            <a:r>
              <a:rPr lang="bg-BG" sz="1200" b="1" dirty="0"/>
              <a:t>11. Емпирични изследвания и клинични проучвания – фармацевтите допринасяме за базата с доказателства относно ефективността и резултатите от различни интервенции за спиране на тютюнопушенето;</a:t>
            </a:r>
          </a:p>
          <a:p>
            <a:r>
              <a:rPr lang="bg-BG" sz="1200" b="1" dirty="0"/>
              <a:t>12. Икономическа оценка на интервенциите – фармацевтите предоставяме ценна информация за икономическото въздействие на тютюнопушенето и стратегии за спиране.</a:t>
            </a:r>
          </a:p>
          <a:p>
            <a:r>
              <a:rPr lang="bg-BG" sz="1200" b="1" dirty="0">
                <a:solidFill>
                  <a:srgbClr val="00B050"/>
                </a:solidFill>
              </a:rPr>
              <a:t>Като интегрираме тези компоненти в своята практика, фармацевтите значително повишаваме усилията за спиране на пушенето, като допринасяме за намаляване на заболеваемостта и смъртността, свързани с употребата на тютюн и никотин.</a:t>
            </a:r>
          </a:p>
          <a:p>
            <a:endParaRPr lang="bg-BG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13A6E80-15A1-40D9-B780-46C80ADCD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5" y="117386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038864" cy="6858000"/>
          </a:xfrm>
        </p:spPr>
      </p:sp>
      <p:sp>
        <p:nvSpPr>
          <p:cNvPr id="1048635" name="Title 31"/>
          <p:cNvSpPr>
            <a:spLocks noGrp="1"/>
          </p:cNvSpPr>
          <p:nvPr>
            <p:ph type="title"/>
          </p:nvPr>
        </p:nvSpPr>
        <p:spPr>
          <a:xfrm>
            <a:off x="5434263" y="445169"/>
            <a:ext cx="6261327" cy="987510"/>
          </a:xfrm>
        </p:spPr>
        <p:txBody>
          <a:bodyPr/>
          <a:lstStyle/>
          <a:p>
            <a:r>
              <a:rPr lang="bg-BG" dirty="0"/>
              <a:t>Какво направи РФК София-столична?</a:t>
            </a:r>
            <a:endParaRPr lang="en-US" dirty="0"/>
          </a:p>
        </p:txBody>
      </p:sp>
      <p:sp>
        <p:nvSpPr>
          <p:cNvPr id="104863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5289884" y="1491917"/>
            <a:ext cx="6717632" cy="5366084"/>
          </a:xfrm>
        </p:spPr>
        <p:txBody>
          <a:bodyPr/>
          <a:lstStyle/>
          <a:p>
            <a:r>
              <a:rPr lang="bg-BG" sz="1400" b="1" dirty="0" smtClean="0"/>
              <a:t>Вложи само собствени средства от членски внос и отделено лично време от членове на организацията;</a:t>
            </a:r>
            <a:endParaRPr lang="en-US" sz="1400" b="1" dirty="0" smtClean="0"/>
          </a:p>
          <a:p>
            <a:r>
              <a:rPr lang="bg-BG" sz="1400" b="1" dirty="0" smtClean="0"/>
              <a:t>Създадохме </a:t>
            </a:r>
            <a:r>
              <a:rPr lang="bg-BG" sz="1400" b="1" dirty="0"/>
              <a:t>и запознахме членовете на колегията с публикации относно Световния ден без тютюнопушене и инструменти относно това какво можем да направим магистър-фармацевтите, за да помогнем в борбата с тютюнопушенето, включително ги запознахме с </a:t>
            </a:r>
            <a:r>
              <a:rPr lang="ru-RU" sz="1400" b="1" dirty="0"/>
              <a:t>теста на </a:t>
            </a:r>
            <a:r>
              <a:rPr lang="ru-RU" sz="1400" b="1" dirty="0" err="1"/>
              <a:t>Фагерщрьом</a:t>
            </a:r>
            <a:r>
              <a:rPr lang="ru-RU" sz="1400" b="1" dirty="0"/>
              <a:t> за </a:t>
            </a:r>
            <a:r>
              <a:rPr lang="bg-BG" sz="1400" b="1" dirty="0"/>
              <a:t>определяне на степента на зависимост;</a:t>
            </a:r>
          </a:p>
          <a:p>
            <a:r>
              <a:rPr lang="bg-BG" sz="1400" b="1" dirty="0"/>
              <a:t>Подготвихме плакати за аптеките, от които пациентите да се информират, че могат да се откажат от тютюнопушенето, а ние можем да им помогнем;</a:t>
            </a:r>
          </a:p>
          <a:p>
            <a:r>
              <a:rPr lang="bg-BG" sz="1400" b="1" dirty="0"/>
              <a:t>Изпратихме съобщение до медиите, за да могат повече пациенти да знаят, че могат да се обръщат за консултация към магистър-фармацевтите за отказване от вредния навик;</a:t>
            </a:r>
          </a:p>
          <a:p>
            <a:r>
              <a:rPr lang="bg-BG" sz="1400" b="1" dirty="0"/>
              <a:t>Включиха се </a:t>
            </a:r>
            <a:r>
              <a:rPr lang="en-US" altLang="bg-BG" sz="1400" b="1" dirty="0"/>
              <a:t>124 </a:t>
            </a:r>
            <a:r>
              <a:rPr lang="bg-BG" sz="1400" b="1" dirty="0"/>
              <a:t>аптеки и работещи в тях магистър-фармацевти, които практикуват на територията на Столична община.</a:t>
            </a:r>
            <a:endParaRPr lang="en-US" sz="1400" b="1" dirty="0"/>
          </a:p>
        </p:txBody>
      </p:sp>
      <p:sp>
        <p:nvSpPr>
          <p:cNvPr id="104863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3862" y="6356350"/>
            <a:ext cx="2743200" cy="365125"/>
          </a:xfrm>
        </p:spPr>
        <p:txBody>
          <a:bodyPr/>
          <a:lstStyle/>
          <a:p>
            <a:fld id="{7A9E80BB-C0DF-4F1B-8821-E3FD53412EFF}" type="slidenum">
              <a:rPr lang="en-US" smtClean="0"/>
              <a:t>8</a:t>
            </a:fld>
            <a:endParaRPr lang="en-US" dirty="0"/>
          </a:p>
        </p:txBody>
      </p:sp>
      <p:pic>
        <p:nvPicPr>
          <p:cNvPr id="2097162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10" y="76199"/>
            <a:ext cx="4958653" cy="6645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35306" y="1037206"/>
            <a:ext cx="4594823" cy="563589"/>
          </a:xfrm>
        </p:spPr>
        <p:txBody>
          <a:bodyPr/>
          <a:lstStyle/>
          <a:p>
            <a:r>
              <a:rPr lang="bg-BG" dirty="0"/>
              <a:t>Защо го правим?</a:t>
            </a:r>
          </a:p>
        </p:txBody>
      </p:sp>
      <p:sp>
        <p:nvSpPr>
          <p:cNvPr id="1048639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635306" y="1645334"/>
            <a:ext cx="5057776" cy="5041686"/>
          </a:xfrm>
        </p:spPr>
        <p:txBody>
          <a:bodyPr/>
          <a:lstStyle/>
          <a:p>
            <a:r>
              <a:rPr lang="bg-BG" sz="1400" b="1" dirty="0"/>
              <a:t>По данни на РФК София-столична около 40% от хората, посещаващи аптека, не са ходили на лекар.</a:t>
            </a:r>
          </a:p>
          <a:p>
            <a:r>
              <a:rPr lang="bg-BG" sz="1400" b="1" dirty="0"/>
              <a:t>Поради това смятаме, че магистър-фармацевтите бихме имали основна роля в превенцията и профилактиката на здравето и така да подобрим качеството и продължителността на живот на хората. </a:t>
            </a:r>
          </a:p>
          <a:p>
            <a:r>
              <a:rPr lang="ru-RU" sz="1400" b="1" dirty="0" err="1"/>
              <a:t>Процентът</a:t>
            </a:r>
            <a:r>
              <a:rPr lang="ru-RU" sz="1400" b="1" dirty="0"/>
              <a:t> на </a:t>
            </a:r>
            <a:r>
              <a:rPr lang="ru-RU" sz="1400" b="1" dirty="0" err="1"/>
              <a:t>дългосрочно</a:t>
            </a:r>
            <a:r>
              <a:rPr lang="ru-RU" sz="1400" b="1" dirty="0"/>
              <a:t> </a:t>
            </a:r>
            <a:r>
              <a:rPr lang="ru-RU" sz="1400" b="1" dirty="0" err="1"/>
              <a:t>отказване</a:t>
            </a:r>
            <a:r>
              <a:rPr lang="ru-RU" sz="1400" b="1" dirty="0"/>
              <a:t> на </a:t>
            </a:r>
            <a:r>
              <a:rPr lang="ru-RU" sz="1400" b="1" dirty="0" err="1"/>
              <a:t>пушачи</a:t>
            </a:r>
            <a:r>
              <a:rPr lang="ru-RU" sz="1400" b="1" dirty="0"/>
              <a:t>, </a:t>
            </a:r>
            <a:r>
              <a:rPr lang="ru-RU" sz="1400" b="1" dirty="0" err="1"/>
              <a:t>които</a:t>
            </a:r>
            <a:r>
              <a:rPr lang="ru-RU" sz="1400" b="1" dirty="0"/>
              <a:t> не </a:t>
            </a:r>
            <a:r>
              <a:rPr lang="ru-RU" sz="1400" b="1" dirty="0" err="1"/>
              <a:t>участват</a:t>
            </a:r>
            <a:r>
              <a:rPr lang="ru-RU" sz="1400" b="1" dirty="0"/>
              <a:t> в </a:t>
            </a:r>
            <a:r>
              <a:rPr lang="ru-RU" sz="1400" b="1" dirty="0" err="1"/>
              <a:t>програма</a:t>
            </a:r>
            <a:r>
              <a:rPr lang="ru-RU" sz="1400" b="1" dirty="0"/>
              <a:t> за </a:t>
            </a:r>
            <a:r>
              <a:rPr lang="ru-RU" sz="1400" b="1" dirty="0" err="1"/>
              <a:t>отказване</a:t>
            </a:r>
            <a:r>
              <a:rPr lang="ru-RU" sz="1400" b="1" dirty="0"/>
              <a:t> от </a:t>
            </a:r>
            <a:r>
              <a:rPr lang="ru-RU" sz="1400" b="1" dirty="0" err="1"/>
              <a:t>тютюнопушенето</a:t>
            </a:r>
            <a:r>
              <a:rPr lang="ru-RU" sz="1400" b="1" dirty="0"/>
              <a:t>, е </a:t>
            </a:r>
            <a:r>
              <a:rPr lang="ru-RU" sz="1400" b="1" dirty="0" err="1"/>
              <a:t>по-малко</a:t>
            </a:r>
            <a:r>
              <a:rPr lang="ru-RU" sz="1400" b="1" dirty="0"/>
              <a:t> от 5%, </a:t>
            </a:r>
            <a:r>
              <a:rPr lang="ru-RU" sz="1400" b="1" dirty="0" err="1"/>
              <a:t>според</a:t>
            </a:r>
            <a:r>
              <a:rPr lang="ru-RU" sz="1400" b="1" dirty="0"/>
              <a:t> </a:t>
            </a:r>
            <a:r>
              <a:rPr lang="ru-RU" sz="1400" b="1" dirty="0" err="1"/>
              <a:t>проучване</a:t>
            </a:r>
            <a:r>
              <a:rPr lang="ru-RU" sz="1400" b="1" dirty="0"/>
              <a:t>.</a:t>
            </a:r>
            <a:endParaRPr lang="bg-BG" sz="1400" b="1" dirty="0"/>
          </a:p>
          <a:p>
            <a:r>
              <a:rPr lang="bg-BG" sz="1400" b="1" dirty="0"/>
              <a:t>Ако</a:t>
            </a:r>
            <a:r>
              <a:rPr lang="en-US" sz="1400" b="1" dirty="0"/>
              <a:t> </a:t>
            </a:r>
            <a:r>
              <a:rPr lang="en-US" altLang="bg-BG" sz="1400" b="1" dirty="0"/>
              <a:t>1000</a:t>
            </a:r>
            <a:r>
              <a:rPr lang="bg-BG" sz="1400" b="1" dirty="0"/>
              <a:t> магистър-фармацевти</a:t>
            </a:r>
            <a:r>
              <a:rPr lang="en-US" altLang="bg-BG" sz="1400" b="1" dirty="0"/>
              <a:t> </a:t>
            </a:r>
            <a:r>
              <a:rPr lang="bg-BG" altLang="bg-BG" sz="1400" b="1" dirty="0"/>
              <a:t>в</a:t>
            </a:r>
            <a:r>
              <a:rPr lang="en-US" altLang="bg-BG" sz="1400" b="1" dirty="0"/>
              <a:t> </a:t>
            </a:r>
            <a:r>
              <a:rPr lang="bg-BG" altLang="bg-BG" sz="1400" b="1" dirty="0"/>
              <a:t>София</a:t>
            </a:r>
            <a:r>
              <a:rPr lang="en-US" altLang="bg-BG" sz="1400" b="1" dirty="0"/>
              <a:t> </a:t>
            </a:r>
            <a:r>
              <a:rPr lang="bg-BG" sz="1400" b="1" dirty="0"/>
              <a:t>всеки ден идентифицират и съветват</a:t>
            </a:r>
            <a:r>
              <a:rPr lang="en-US" altLang="bg-BG" sz="1400" b="1" dirty="0"/>
              <a:t> </a:t>
            </a:r>
            <a:r>
              <a:rPr lang="bg-BG" sz="1400" b="1" dirty="0"/>
              <a:t>един пушач да се откаже, това действие за едно година може да достигне до </a:t>
            </a:r>
            <a:r>
              <a:rPr lang="en-US" altLang="bg-BG" sz="1400" b="1" dirty="0"/>
              <a:t>249 000</a:t>
            </a:r>
            <a:r>
              <a:rPr lang="bg-BG" sz="1400" b="1" dirty="0"/>
              <a:t> българи (при</a:t>
            </a:r>
            <a:r>
              <a:rPr lang="en-US" altLang="bg-BG" sz="1400" b="1" dirty="0"/>
              <a:t> </a:t>
            </a:r>
            <a:r>
              <a:rPr lang="bg-BG" sz="1400" b="1" dirty="0"/>
              <a:t>249 работни дни).</a:t>
            </a:r>
            <a:endParaRPr lang="zh-CN" altLang="en-US" sz="1400" b="1" dirty="0"/>
          </a:p>
        </p:txBody>
      </p:sp>
      <p:pic>
        <p:nvPicPr>
          <p:cNvPr id="2097163" name="Picture Placeholder 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813" b="7813"/>
          <a:stretch>
            <a:fillRect/>
          </a:stretch>
        </p:blipFill>
        <p:spPr>
          <a:xfrm>
            <a:off x="6238880" y="85728"/>
            <a:ext cx="5868000" cy="3300750"/>
          </a:xfrm>
        </p:spPr>
      </p:pic>
      <p:pic>
        <p:nvPicPr>
          <p:cNvPr id="2097164" name="Picture Placeholder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7813" b="7813"/>
          <a:stretch>
            <a:fillRect/>
          </a:stretch>
        </p:blipFill>
        <p:spPr>
          <a:xfrm>
            <a:off x="6267455" y="3486152"/>
            <a:ext cx="5868000" cy="330075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5314F25-C456-4126-868C-EAE93F2B1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5" y="117386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6559826" y="447675"/>
            <a:ext cx="5135764" cy="495300"/>
          </a:xfrm>
        </p:spPr>
        <p:txBody>
          <a:bodyPr/>
          <a:lstStyle/>
          <a:p>
            <a:r>
              <a:rPr lang="bg-BG" dirty="0"/>
              <a:t>Какво можем да постигнем?</a:t>
            </a:r>
          </a:p>
        </p:txBody>
      </p:sp>
      <p:pic>
        <p:nvPicPr>
          <p:cNvPr id="2097165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2500" r="12500"/>
          <a:stretch>
            <a:fillRect/>
          </a:stretch>
        </p:blipFill>
        <p:spPr>
          <a:xfrm rot="16200000">
            <a:off x="-381000" y="381000"/>
            <a:ext cx="6858000" cy="6096000"/>
          </a:xfrm>
        </p:spPr>
      </p:pic>
      <p:sp>
        <p:nvSpPr>
          <p:cNvPr id="1048641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559826" y="1685927"/>
            <a:ext cx="5135764" cy="4486274"/>
          </a:xfrm>
        </p:spPr>
        <p:txBody>
          <a:bodyPr/>
          <a:lstStyle/>
          <a:p>
            <a:r>
              <a:rPr lang="bg-BG" sz="1600" b="1" dirty="0"/>
              <a:t>Магистър-фармацевтите можем да намалим заболяванията и преждевременните смъртни случаи, свързани с употребата на тютюневи изделия;</a:t>
            </a:r>
          </a:p>
          <a:p>
            <a:r>
              <a:rPr lang="bg-BG" sz="1600" b="1" dirty="0"/>
              <a:t>Магистър-фармацевтите можем да влияем на пушачите, чрез: обучение на пациентите, персонализирана подкрепа и фармацевтични интервенции;</a:t>
            </a:r>
          </a:p>
          <a:p>
            <a:r>
              <a:rPr lang="bg-BG" sz="1600" b="1" dirty="0"/>
              <a:t>Магистър-фармацевтите можем да подобрим успеваемостта при спиране на тютюнопушенето чрез идентифициране на пушачи, оценка на готовността им да се откажат и предоставяне на структурирани програми за спиране на пушенето.</a:t>
            </a:r>
          </a:p>
        </p:txBody>
      </p:sp>
      <p:sp>
        <p:nvSpPr>
          <p:cNvPr id="104864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E80BB-C0DF-4F1B-8821-E3FD53412EFF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6A14E04-2209-4E79-8E2B-B3491D8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8A98E0-8AF1-4C62-A44A-8FFB853E7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9826" y="695325"/>
            <a:ext cx="5135764" cy="495300"/>
          </a:xfrm>
        </p:spPr>
        <p:txBody>
          <a:bodyPr/>
          <a:lstStyle/>
          <a:p>
            <a:r>
              <a:rPr lang="bg-BG" sz="2800" dirty="0"/>
              <a:t>Как можем да помогнем?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7399B605-AF6F-4C94-8124-45FE190234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5521" r="5521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4D130A1-C04A-42B5-B08F-19A2B41560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9826" y="1486936"/>
            <a:ext cx="5284512" cy="4871002"/>
          </a:xfrm>
        </p:spPr>
        <p:txBody>
          <a:bodyPr/>
          <a:lstStyle/>
          <a:p>
            <a:r>
              <a:rPr lang="ru-RU" sz="1200" b="1" dirty="0" err="1"/>
              <a:t>Има</a:t>
            </a:r>
            <a:r>
              <a:rPr lang="ru-RU" sz="1200" b="1" dirty="0"/>
              <a:t> много </a:t>
            </a:r>
            <a:r>
              <a:rPr lang="ru-RU" sz="1200" b="1" dirty="0" err="1"/>
              <a:t>фармакологични</a:t>
            </a:r>
            <a:r>
              <a:rPr lang="ru-RU" sz="1200" b="1" dirty="0"/>
              <a:t> </a:t>
            </a:r>
            <a:r>
              <a:rPr lang="ru-RU" sz="1200" b="1" dirty="0" err="1"/>
              <a:t>продукти</a:t>
            </a:r>
            <a:r>
              <a:rPr lang="ru-RU" sz="1200" b="1" dirty="0"/>
              <a:t> за </a:t>
            </a:r>
            <a:r>
              <a:rPr lang="ru-RU" sz="1200" b="1" dirty="0" err="1"/>
              <a:t>подпомагане</a:t>
            </a:r>
            <a:r>
              <a:rPr lang="ru-RU" sz="1200" b="1" dirty="0"/>
              <a:t> на </a:t>
            </a:r>
            <a:r>
              <a:rPr lang="ru-RU" sz="1200" b="1" dirty="0" err="1"/>
              <a:t>пациентите</a:t>
            </a:r>
            <a:r>
              <a:rPr lang="ru-RU" sz="1200" b="1" dirty="0"/>
              <a:t> при </a:t>
            </a:r>
            <a:r>
              <a:rPr lang="ru-RU" sz="1200" b="1" dirty="0" err="1"/>
              <a:t>отказване</a:t>
            </a:r>
            <a:r>
              <a:rPr lang="ru-RU" sz="1200" b="1" dirty="0"/>
              <a:t>. </a:t>
            </a:r>
            <a:r>
              <a:rPr lang="ru-RU" sz="1200" b="1" dirty="0" err="1"/>
              <a:t>Доказателствата</a:t>
            </a:r>
            <a:r>
              <a:rPr lang="ru-RU" sz="1200" b="1" dirty="0"/>
              <a:t> сочат, че </a:t>
            </a:r>
            <a:r>
              <a:rPr lang="ru-RU" sz="1200" b="1" dirty="0" err="1"/>
              <a:t>използването</a:t>
            </a:r>
            <a:r>
              <a:rPr lang="ru-RU" sz="1200" b="1" dirty="0"/>
              <a:t> на комбинация от никотин </a:t>
            </a:r>
            <a:r>
              <a:rPr lang="ru-RU" sz="1200" b="1" dirty="0" err="1"/>
              <a:t>заместителни</a:t>
            </a:r>
            <a:r>
              <a:rPr lang="ru-RU" sz="1200" b="1" dirty="0"/>
              <a:t> </a:t>
            </a:r>
            <a:r>
              <a:rPr lang="ru-RU" sz="1200" b="1" dirty="0" err="1"/>
              <a:t>продукти</a:t>
            </a:r>
            <a:r>
              <a:rPr lang="ru-RU" sz="1200" b="1" dirty="0"/>
              <a:t> води до </a:t>
            </a:r>
            <a:r>
              <a:rPr lang="ru-RU" sz="1200" b="1" dirty="0" err="1"/>
              <a:t>по-успешни</a:t>
            </a:r>
            <a:r>
              <a:rPr lang="ru-RU" sz="1200" b="1" dirty="0"/>
              <a:t> </a:t>
            </a:r>
            <a:r>
              <a:rPr lang="ru-RU" sz="1200" b="1" dirty="0" err="1"/>
              <a:t>резултати</a:t>
            </a:r>
            <a:r>
              <a:rPr lang="ru-RU" sz="1200" b="1" dirty="0"/>
              <a:t> от </a:t>
            </a:r>
            <a:r>
              <a:rPr lang="ru-RU" sz="1200" b="1" dirty="0" err="1"/>
              <a:t>лечението</a:t>
            </a:r>
            <a:r>
              <a:rPr lang="ru-RU" sz="1200" b="1" dirty="0"/>
              <a:t> с един продукт. </a:t>
            </a:r>
            <a:r>
              <a:rPr lang="ru-RU" sz="1200" b="1" dirty="0" err="1"/>
              <a:t>Продукти</a:t>
            </a:r>
            <a:r>
              <a:rPr lang="ru-RU" sz="1200" b="1" dirty="0"/>
              <a:t> с </a:t>
            </a:r>
            <a:r>
              <a:rPr lang="ru-RU" sz="1200" b="1" dirty="0" err="1"/>
              <a:t>по-бавно</a:t>
            </a:r>
            <a:r>
              <a:rPr lang="ru-RU" sz="1200" b="1" dirty="0"/>
              <a:t> </a:t>
            </a:r>
            <a:r>
              <a:rPr lang="ru-RU" sz="1200" b="1" dirty="0" err="1"/>
              <a:t>освобождаване</a:t>
            </a:r>
            <a:r>
              <a:rPr lang="ru-RU" sz="1200" b="1" dirty="0"/>
              <a:t> </a:t>
            </a:r>
            <a:r>
              <a:rPr lang="ru-RU" sz="1200" b="1" dirty="0" err="1"/>
              <a:t>могат</a:t>
            </a:r>
            <a:r>
              <a:rPr lang="ru-RU" sz="1200" b="1" dirty="0"/>
              <a:t> да </a:t>
            </a:r>
            <a:r>
              <a:rPr lang="ru-RU" sz="1200" b="1" dirty="0" err="1"/>
              <a:t>помогнат</a:t>
            </a:r>
            <a:r>
              <a:rPr lang="ru-RU" sz="1200" b="1" dirty="0"/>
              <a:t> при </a:t>
            </a:r>
            <a:r>
              <a:rPr lang="ru-RU" sz="1200" b="1" dirty="0" err="1"/>
              <a:t>фоновото</a:t>
            </a:r>
            <a:r>
              <a:rPr lang="ru-RU" sz="1200" b="1" dirty="0"/>
              <a:t> желание, а </a:t>
            </a:r>
            <a:r>
              <a:rPr lang="ru-RU" sz="1200" b="1" dirty="0" err="1"/>
              <a:t>продукти</a:t>
            </a:r>
            <a:r>
              <a:rPr lang="ru-RU" sz="1200" b="1" dirty="0"/>
              <a:t> с </a:t>
            </a:r>
            <a:r>
              <a:rPr lang="ru-RU" sz="1200" b="1" dirty="0" err="1"/>
              <a:t>по-бързо</a:t>
            </a:r>
            <a:r>
              <a:rPr lang="ru-RU" sz="1200" b="1" dirty="0"/>
              <a:t> действие </a:t>
            </a:r>
            <a:r>
              <a:rPr lang="ru-RU" sz="1200" b="1" dirty="0" err="1"/>
              <a:t>могат</a:t>
            </a:r>
            <a:r>
              <a:rPr lang="ru-RU" sz="1200" b="1" dirty="0"/>
              <a:t> да </a:t>
            </a:r>
            <a:r>
              <a:rPr lang="ru-RU" sz="1200" b="1" dirty="0" err="1"/>
              <a:t>помогнат</a:t>
            </a:r>
            <a:r>
              <a:rPr lang="ru-RU" sz="1200" b="1" dirty="0"/>
              <a:t> в </a:t>
            </a:r>
            <a:r>
              <a:rPr lang="ru-RU" sz="1200" b="1" dirty="0" err="1"/>
              <a:t>борбата</a:t>
            </a:r>
            <a:r>
              <a:rPr lang="ru-RU" sz="1200" b="1" dirty="0"/>
              <a:t> с </a:t>
            </a:r>
            <a:r>
              <a:rPr lang="ru-RU" sz="1200" b="1" dirty="0" err="1"/>
              <a:t>епизодичните</a:t>
            </a:r>
            <a:r>
              <a:rPr lang="ru-RU" sz="1200" b="1" dirty="0"/>
              <a:t> желания.</a:t>
            </a:r>
          </a:p>
          <a:p>
            <a:r>
              <a:rPr lang="ru-RU" sz="1200" b="1" dirty="0"/>
              <a:t>Като част от </a:t>
            </a:r>
            <a:r>
              <a:rPr lang="ru-RU" sz="1200" b="1" dirty="0" err="1"/>
              <a:t>сесията</a:t>
            </a:r>
            <a:r>
              <a:rPr lang="ru-RU" sz="1200" b="1" dirty="0"/>
              <a:t> за </a:t>
            </a:r>
            <a:r>
              <a:rPr lang="ru-RU" sz="1200" b="1" dirty="0" err="1"/>
              <a:t>консултиране</a:t>
            </a:r>
            <a:r>
              <a:rPr lang="ru-RU" sz="1200" b="1" dirty="0"/>
              <a:t>, </a:t>
            </a:r>
            <a:r>
              <a:rPr lang="ru-RU" sz="1200" b="1" dirty="0" err="1"/>
              <a:t>фармацевтите</a:t>
            </a:r>
            <a:r>
              <a:rPr lang="ru-RU" sz="1200" b="1" dirty="0"/>
              <a:t> </a:t>
            </a:r>
            <a:r>
              <a:rPr lang="ru-RU" sz="1200" b="1" dirty="0" err="1"/>
              <a:t>трябва</a:t>
            </a:r>
            <a:r>
              <a:rPr lang="ru-RU" sz="1200" b="1" dirty="0"/>
              <a:t> да </a:t>
            </a:r>
            <a:r>
              <a:rPr lang="ru-RU" sz="1200" b="1" dirty="0" err="1"/>
              <a:t>обсъдим</a:t>
            </a:r>
            <a:r>
              <a:rPr lang="ru-RU" sz="1200" b="1" dirty="0"/>
              <a:t> </a:t>
            </a:r>
            <a:r>
              <a:rPr lang="ru-RU" sz="1200" b="1" dirty="0" err="1"/>
              <a:t>потенциалните</a:t>
            </a:r>
            <a:r>
              <a:rPr lang="ru-RU" sz="1200" b="1" dirty="0"/>
              <a:t> </a:t>
            </a:r>
            <a:r>
              <a:rPr lang="ru-RU" sz="1200" b="1" dirty="0" err="1"/>
              <a:t>симптоми</a:t>
            </a:r>
            <a:r>
              <a:rPr lang="ru-RU" sz="1200" b="1" dirty="0"/>
              <a:t> на абстиненция след </a:t>
            </a:r>
            <a:r>
              <a:rPr lang="ru-RU" sz="1200" b="1" dirty="0" err="1"/>
              <a:t>спиране</a:t>
            </a:r>
            <a:r>
              <a:rPr lang="ru-RU" sz="1200" b="1" dirty="0"/>
              <a:t> на </a:t>
            </a:r>
            <a:r>
              <a:rPr lang="ru-RU" sz="1200" b="1" dirty="0" err="1"/>
              <a:t>тютюнопушенето</a:t>
            </a:r>
            <a:r>
              <a:rPr lang="ru-RU" sz="1200" b="1" dirty="0"/>
              <a:t>, </a:t>
            </a:r>
            <a:r>
              <a:rPr lang="ru-RU" sz="1200" b="1" dirty="0" err="1"/>
              <a:t>както</a:t>
            </a:r>
            <a:r>
              <a:rPr lang="ru-RU" sz="1200" b="1" dirty="0"/>
              <a:t> и </a:t>
            </a:r>
            <a:r>
              <a:rPr lang="ru-RU" sz="1200" b="1" dirty="0" err="1"/>
              <a:t>възможните</a:t>
            </a:r>
            <a:r>
              <a:rPr lang="ru-RU" sz="1200" b="1" dirty="0"/>
              <a:t> </a:t>
            </a:r>
            <a:r>
              <a:rPr lang="ru-RU" sz="1200" b="1" dirty="0" err="1"/>
              <a:t>странични</a:t>
            </a:r>
            <a:r>
              <a:rPr lang="ru-RU" sz="1200" b="1" dirty="0"/>
              <a:t> </a:t>
            </a:r>
            <a:r>
              <a:rPr lang="ru-RU" sz="1200" b="1" dirty="0" err="1"/>
              <a:t>ефекти</a:t>
            </a:r>
            <a:r>
              <a:rPr lang="ru-RU" sz="1200" b="1" dirty="0"/>
              <a:t> от </a:t>
            </a:r>
            <a:r>
              <a:rPr lang="ru-RU" sz="1200" b="1" dirty="0" err="1"/>
              <a:t>никотиновата</a:t>
            </a:r>
            <a:r>
              <a:rPr lang="ru-RU" sz="1200" b="1" dirty="0"/>
              <a:t> </a:t>
            </a:r>
            <a:r>
              <a:rPr lang="ru-RU" sz="1200" b="1" dirty="0" err="1"/>
              <a:t>заместителна</a:t>
            </a:r>
            <a:r>
              <a:rPr lang="ru-RU" sz="1200" b="1" dirty="0"/>
              <a:t> терапия (НЗТ) и </a:t>
            </a:r>
            <a:r>
              <a:rPr lang="ru-RU" sz="1200" b="1" dirty="0" err="1"/>
              <a:t>предпазни</a:t>
            </a:r>
            <a:r>
              <a:rPr lang="ru-RU" sz="1200" b="1" dirty="0"/>
              <a:t> мерки при </a:t>
            </a:r>
            <a:r>
              <a:rPr lang="ru-RU" sz="1200" b="1" dirty="0" err="1"/>
              <a:t>пациенти</a:t>
            </a:r>
            <a:r>
              <a:rPr lang="ru-RU" sz="1200" b="1" dirty="0"/>
              <a:t> </a:t>
            </a:r>
            <a:r>
              <a:rPr lang="ru-RU" sz="1200" b="1" dirty="0" err="1"/>
              <a:t>със</a:t>
            </a:r>
            <a:r>
              <a:rPr lang="ru-RU" sz="1200" b="1" dirty="0"/>
              <a:t> </a:t>
            </a:r>
            <a:r>
              <a:rPr lang="ru-RU" sz="1200" b="1" dirty="0" err="1"/>
              <a:t>съпътстващи</a:t>
            </a:r>
            <a:r>
              <a:rPr lang="ru-RU" sz="1200" b="1" dirty="0"/>
              <a:t> </a:t>
            </a:r>
            <a:r>
              <a:rPr lang="ru-RU" sz="1200" b="1" dirty="0" err="1"/>
              <a:t>заболявания</a:t>
            </a:r>
            <a:r>
              <a:rPr lang="ru-RU" sz="1200" b="1" dirty="0"/>
              <a:t>.</a:t>
            </a:r>
          </a:p>
          <a:p>
            <a:r>
              <a:rPr lang="ru-RU" sz="1200" b="1" dirty="0" err="1"/>
              <a:t>Типичната</a:t>
            </a:r>
            <a:r>
              <a:rPr lang="ru-RU" sz="1200" b="1" dirty="0"/>
              <a:t> </a:t>
            </a:r>
            <a:r>
              <a:rPr lang="ru-RU" sz="1200" b="1" dirty="0" err="1"/>
              <a:t>програма</a:t>
            </a:r>
            <a:r>
              <a:rPr lang="ru-RU" sz="1200" b="1" dirty="0"/>
              <a:t> за </a:t>
            </a:r>
            <a:r>
              <a:rPr lang="ru-RU" sz="1200" b="1" dirty="0" err="1"/>
              <a:t>отказване</a:t>
            </a:r>
            <a:r>
              <a:rPr lang="ru-RU" sz="1200" b="1" dirty="0"/>
              <a:t> от </a:t>
            </a:r>
            <a:r>
              <a:rPr lang="ru-RU" sz="1200" b="1" dirty="0" err="1"/>
              <a:t>тютюнопушенето</a:t>
            </a:r>
            <a:r>
              <a:rPr lang="ru-RU" sz="1200" b="1" dirty="0"/>
              <a:t>, </a:t>
            </a:r>
            <a:r>
              <a:rPr lang="ru-RU" sz="1200" b="1" dirty="0" err="1"/>
              <a:t>базирана</a:t>
            </a:r>
            <a:r>
              <a:rPr lang="ru-RU" sz="1200" b="1" dirty="0"/>
              <a:t> в </a:t>
            </a:r>
            <a:r>
              <a:rPr lang="ru-RU" sz="1200" b="1" dirty="0" err="1"/>
              <a:t>аптеката</a:t>
            </a:r>
            <a:r>
              <a:rPr lang="ru-RU" sz="1200" b="1" dirty="0"/>
              <a:t>, </a:t>
            </a:r>
            <a:r>
              <a:rPr lang="ru-RU" sz="1200" b="1" dirty="0" err="1"/>
              <a:t>може</a:t>
            </a:r>
            <a:r>
              <a:rPr lang="ru-RU" sz="1200" b="1" dirty="0"/>
              <a:t> да </a:t>
            </a:r>
            <a:r>
              <a:rPr lang="ru-RU" sz="1200" b="1" dirty="0" err="1"/>
              <a:t>включва</a:t>
            </a:r>
            <a:r>
              <a:rPr lang="ru-RU" sz="1200" b="1" dirty="0"/>
              <a:t> </a:t>
            </a:r>
            <a:r>
              <a:rPr lang="ru-RU" sz="1200" b="1" dirty="0" err="1"/>
              <a:t>редица</a:t>
            </a:r>
            <a:r>
              <a:rPr lang="ru-RU" sz="1200" b="1" dirty="0"/>
              <a:t> </a:t>
            </a:r>
            <a:r>
              <a:rPr lang="ru-RU" sz="1200" b="1" dirty="0" err="1"/>
              <a:t>индивидуални</a:t>
            </a:r>
            <a:r>
              <a:rPr lang="ru-RU" sz="1200" b="1" dirty="0"/>
              <a:t> </a:t>
            </a:r>
            <a:r>
              <a:rPr lang="ru-RU" sz="1200" b="1" dirty="0" err="1"/>
              <a:t>консултации</a:t>
            </a:r>
            <a:r>
              <a:rPr lang="ru-RU" sz="1200" b="1" dirty="0"/>
              <a:t>, </a:t>
            </a:r>
            <a:r>
              <a:rPr lang="ru-RU" sz="1200" b="1" dirty="0" err="1"/>
              <a:t>често</a:t>
            </a:r>
            <a:r>
              <a:rPr lang="ru-RU" sz="1200" b="1" dirty="0"/>
              <a:t> </a:t>
            </a:r>
            <a:r>
              <a:rPr lang="ru-RU" sz="1200" b="1" dirty="0" err="1"/>
              <a:t>базирани</a:t>
            </a:r>
            <a:r>
              <a:rPr lang="ru-RU" sz="1200" b="1" dirty="0"/>
              <a:t> на мотивационно </a:t>
            </a:r>
            <a:r>
              <a:rPr lang="ru-RU" sz="1200" b="1" dirty="0" err="1"/>
              <a:t>интервюиране</a:t>
            </a:r>
            <a:r>
              <a:rPr lang="ru-RU" sz="1200" b="1" dirty="0"/>
              <a:t> или техники за </a:t>
            </a:r>
            <a:r>
              <a:rPr lang="ru-RU" sz="1200" b="1" dirty="0" err="1"/>
              <a:t>краткотрайна</a:t>
            </a:r>
            <a:r>
              <a:rPr lang="ru-RU" sz="1200" b="1" dirty="0"/>
              <a:t> </a:t>
            </a:r>
            <a:r>
              <a:rPr lang="ru-RU" sz="1200" b="1" dirty="0" err="1"/>
              <a:t>намеса</a:t>
            </a:r>
            <a:r>
              <a:rPr lang="ru-RU" sz="1200" b="1" dirty="0"/>
              <a:t>. </a:t>
            </a:r>
            <a:r>
              <a:rPr lang="ru-RU" sz="1200" b="1" dirty="0" err="1"/>
              <a:t>Обичайно</a:t>
            </a:r>
            <a:r>
              <a:rPr lang="ru-RU" sz="1200" b="1" dirty="0"/>
              <a:t> е да </a:t>
            </a:r>
            <a:r>
              <a:rPr lang="ru-RU" sz="1200" b="1" dirty="0" err="1"/>
              <a:t>има</a:t>
            </a:r>
            <a:r>
              <a:rPr lang="ru-RU" sz="1200" b="1" dirty="0"/>
              <a:t> </a:t>
            </a:r>
            <a:r>
              <a:rPr lang="ru-RU" sz="1200" b="1" dirty="0" err="1"/>
              <a:t>седмични</a:t>
            </a:r>
            <a:r>
              <a:rPr lang="ru-RU" sz="1200" b="1" dirty="0"/>
              <a:t> </a:t>
            </a:r>
            <a:r>
              <a:rPr lang="ru-RU" sz="1200" b="1" dirty="0" err="1"/>
              <a:t>сесии</a:t>
            </a:r>
            <a:r>
              <a:rPr lang="ru-RU" sz="1200" b="1" dirty="0"/>
              <a:t> за </a:t>
            </a:r>
            <a:r>
              <a:rPr lang="ru-RU" sz="1200" b="1" dirty="0" err="1"/>
              <a:t>четири</a:t>
            </a:r>
            <a:r>
              <a:rPr lang="ru-RU" sz="1200" b="1" dirty="0"/>
              <a:t> или пет </a:t>
            </a:r>
            <a:r>
              <a:rPr lang="ru-RU" sz="1200" b="1" dirty="0" err="1"/>
              <a:t>седмици</a:t>
            </a:r>
            <a:r>
              <a:rPr lang="ru-RU" sz="1200" b="1" dirty="0"/>
              <a:t> и след </a:t>
            </a:r>
            <a:r>
              <a:rPr lang="ru-RU" sz="1200" b="1" dirty="0" err="1"/>
              <a:t>това</a:t>
            </a:r>
            <a:r>
              <a:rPr lang="ru-RU" sz="1200" b="1" dirty="0"/>
              <a:t> </a:t>
            </a:r>
            <a:r>
              <a:rPr lang="ru-RU" sz="1200" b="1" dirty="0" err="1"/>
              <a:t>срещи</a:t>
            </a:r>
            <a:r>
              <a:rPr lang="ru-RU" sz="1200" b="1" dirty="0"/>
              <a:t> на </a:t>
            </a:r>
            <a:r>
              <a:rPr lang="ru-RU" sz="1200" b="1" dirty="0" err="1"/>
              <a:t>всеки</a:t>
            </a:r>
            <a:r>
              <a:rPr lang="ru-RU" sz="1200" b="1" dirty="0"/>
              <a:t> две </a:t>
            </a:r>
            <a:r>
              <a:rPr lang="ru-RU" sz="1200" b="1" dirty="0" err="1"/>
              <a:t>седмици</a:t>
            </a:r>
            <a:r>
              <a:rPr lang="ru-RU" sz="1200" b="1" dirty="0"/>
              <a:t>, </a:t>
            </a:r>
            <a:r>
              <a:rPr lang="ru-RU" sz="1200" b="1" dirty="0" err="1"/>
              <a:t>докато</a:t>
            </a:r>
            <a:r>
              <a:rPr lang="ru-RU" sz="1200" b="1" dirty="0"/>
              <a:t> </a:t>
            </a:r>
            <a:r>
              <a:rPr lang="ru-RU" sz="1200" b="1" dirty="0" err="1"/>
              <a:t>програмата</a:t>
            </a:r>
            <a:r>
              <a:rPr lang="ru-RU" sz="1200" b="1" dirty="0"/>
              <a:t> приключи, </a:t>
            </a:r>
            <a:r>
              <a:rPr lang="ru-RU" sz="1200" b="1" dirty="0" err="1"/>
              <a:t>което</a:t>
            </a:r>
            <a:r>
              <a:rPr lang="ru-RU" sz="1200" b="1" dirty="0"/>
              <a:t> </a:t>
            </a:r>
            <a:r>
              <a:rPr lang="ru-RU" sz="1200" b="1" dirty="0" err="1"/>
              <a:t>обикновено</a:t>
            </a:r>
            <a:r>
              <a:rPr lang="ru-RU" sz="1200" b="1" dirty="0"/>
              <a:t> е с </a:t>
            </a:r>
            <a:r>
              <a:rPr lang="ru-RU" sz="1200" b="1" dirty="0" err="1"/>
              <a:t>продължителност</a:t>
            </a:r>
            <a:r>
              <a:rPr lang="ru-RU" sz="1200" b="1" dirty="0"/>
              <a:t> три </a:t>
            </a:r>
            <a:r>
              <a:rPr lang="ru-RU" sz="1200" b="1" dirty="0" err="1"/>
              <a:t>месеца</a:t>
            </a:r>
            <a:r>
              <a:rPr lang="ru-RU" sz="1200" b="1" dirty="0"/>
              <a:t>. </a:t>
            </a:r>
          </a:p>
          <a:p>
            <a:endParaRPr lang="bg-BG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49E6E28B-4C00-4EB7-A0C9-99B71FC69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33528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12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7D329B-9D3B-43FD-99CA-0DAFBC925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717" y="1156948"/>
            <a:ext cx="4594823" cy="557552"/>
          </a:xfrm>
        </p:spPr>
        <p:txBody>
          <a:bodyPr/>
          <a:lstStyle/>
          <a:p>
            <a:r>
              <a:rPr lang="bg-BG" dirty="0"/>
              <a:t>предимства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43C3B6-9F23-4E5F-AC4A-670267CBBA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4717" y="1857370"/>
            <a:ext cx="4954546" cy="3900492"/>
          </a:xfrm>
        </p:spPr>
        <p:txBody>
          <a:bodyPr/>
          <a:lstStyle/>
          <a:p>
            <a:r>
              <a:rPr lang="ru-RU" sz="1400" b="1" dirty="0" err="1"/>
              <a:t>Магистър-фармацевтите</a:t>
            </a:r>
            <a:r>
              <a:rPr lang="ru-RU" sz="1400" b="1" dirty="0"/>
              <a:t>, </a:t>
            </a:r>
            <a:r>
              <a:rPr lang="ru-RU" sz="1400" b="1" dirty="0" err="1"/>
              <a:t>обучени</a:t>
            </a:r>
            <a:r>
              <a:rPr lang="ru-RU" sz="1400" b="1" dirty="0"/>
              <a:t> </a:t>
            </a:r>
            <a:r>
              <a:rPr lang="ru-RU" sz="1400" b="1" dirty="0" err="1"/>
              <a:t>като</a:t>
            </a:r>
            <a:r>
              <a:rPr lang="ru-RU" sz="1400" b="1" dirty="0"/>
              <a:t> </a:t>
            </a:r>
            <a:r>
              <a:rPr lang="ru-RU" sz="1400" b="1" dirty="0" err="1"/>
              <a:t>съветници</a:t>
            </a:r>
            <a:r>
              <a:rPr lang="ru-RU" sz="1400" b="1" dirty="0"/>
              <a:t> за </a:t>
            </a:r>
            <a:r>
              <a:rPr lang="ru-RU" sz="1400" b="1" dirty="0" err="1"/>
              <a:t>спиране</a:t>
            </a:r>
            <a:r>
              <a:rPr lang="ru-RU" sz="1400" b="1" dirty="0"/>
              <a:t> на </a:t>
            </a:r>
            <a:r>
              <a:rPr lang="ru-RU" sz="1400" b="1" dirty="0" err="1"/>
              <a:t>тютюнопушенето</a:t>
            </a:r>
            <a:r>
              <a:rPr lang="ru-RU" sz="1400" b="1" dirty="0"/>
              <a:t>, можем да </a:t>
            </a:r>
            <a:r>
              <a:rPr lang="ru-RU" sz="1400" b="1" dirty="0" err="1"/>
              <a:t>оказваме</a:t>
            </a:r>
            <a:r>
              <a:rPr lang="ru-RU" sz="1400" b="1" dirty="0"/>
              <a:t> </a:t>
            </a:r>
            <a:r>
              <a:rPr lang="ru-RU" sz="1400" b="1" dirty="0" err="1"/>
              <a:t>подкрепа</a:t>
            </a:r>
            <a:r>
              <a:rPr lang="ru-RU" sz="1400" b="1" dirty="0"/>
              <a:t> на </a:t>
            </a:r>
            <a:r>
              <a:rPr lang="ru-RU" sz="1400" b="1" dirty="0" err="1"/>
              <a:t>отделни</a:t>
            </a:r>
            <a:r>
              <a:rPr lang="ru-RU" sz="1400" b="1" dirty="0"/>
              <a:t> лица или </a:t>
            </a:r>
            <a:r>
              <a:rPr lang="ru-RU" sz="1400" b="1" dirty="0" err="1"/>
              <a:t>групи</a:t>
            </a:r>
            <a:r>
              <a:rPr lang="ru-RU" sz="1400" b="1" dirty="0"/>
              <a:t>. </a:t>
            </a:r>
            <a:r>
              <a:rPr lang="ru-RU" sz="1400" b="1" dirty="0" err="1"/>
              <a:t>Може</a:t>
            </a:r>
            <a:r>
              <a:rPr lang="ru-RU" sz="1400" b="1" dirty="0"/>
              <a:t> да се предложат </a:t>
            </a:r>
            <a:r>
              <a:rPr lang="ru-RU" sz="1400" b="1" dirty="0" err="1"/>
              <a:t>редица</a:t>
            </a:r>
            <a:r>
              <a:rPr lang="ru-RU" sz="1400" b="1" dirty="0"/>
              <a:t> </a:t>
            </a:r>
            <a:r>
              <a:rPr lang="ru-RU" sz="1400" b="1" dirty="0" err="1"/>
              <a:t>седмични</a:t>
            </a:r>
            <a:r>
              <a:rPr lang="ru-RU" sz="1400" b="1" dirty="0"/>
              <a:t> </a:t>
            </a:r>
            <a:r>
              <a:rPr lang="ru-RU" sz="1400" b="1" dirty="0" err="1"/>
              <a:t>сесии</a:t>
            </a:r>
            <a:r>
              <a:rPr lang="ru-RU" sz="1400" b="1" dirty="0"/>
              <a:t>, например за 6 или 12 </a:t>
            </a:r>
            <a:r>
              <a:rPr lang="ru-RU" sz="1400" b="1" dirty="0" err="1"/>
              <a:t>седмици</a:t>
            </a:r>
            <a:r>
              <a:rPr lang="ru-RU" sz="1400" b="1" dirty="0"/>
              <a:t>, за да се </a:t>
            </a:r>
            <a:r>
              <a:rPr lang="ru-RU" sz="1400" b="1" dirty="0" err="1"/>
              <a:t>наблюдава</a:t>
            </a:r>
            <a:r>
              <a:rPr lang="ru-RU" sz="1400" b="1" dirty="0"/>
              <a:t> </a:t>
            </a:r>
            <a:r>
              <a:rPr lang="ru-RU" sz="1400" b="1" dirty="0" err="1"/>
              <a:t>напредъкът</a:t>
            </a:r>
            <a:r>
              <a:rPr lang="ru-RU" sz="1400" b="1" dirty="0"/>
              <a:t> на индивида и да </a:t>
            </a:r>
            <a:r>
              <a:rPr lang="ru-RU" sz="1400" b="1" dirty="0" err="1"/>
              <a:t>могат</a:t>
            </a:r>
            <a:r>
              <a:rPr lang="ru-RU" sz="1400" b="1" dirty="0"/>
              <a:t> да се доставят </a:t>
            </a:r>
            <a:r>
              <a:rPr lang="ru-RU" sz="1400" b="1" dirty="0" err="1"/>
              <a:t>подходящи</a:t>
            </a:r>
            <a:r>
              <a:rPr lang="ru-RU" sz="1400" b="1" dirty="0"/>
              <a:t> НЗТ </a:t>
            </a:r>
            <a:r>
              <a:rPr lang="ru-RU" sz="1400" b="1" dirty="0" err="1"/>
              <a:t>продукти</a:t>
            </a:r>
            <a:r>
              <a:rPr lang="ru-RU" sz="1400" b="1" dirty="0"/>
              <a:t> или цитизин. </a:t>
            </a:r>
          </a:p>
          <a:p>
            <a:r>
              <a:rPr lang="ru-RU" sz="1400" b="1" dirty="0"/>
              <a:t>Например, </a:t>
            </a:r>
            <a:r>
              <a:rPr lang="ru-RU" sz="1400" b="1" dirty="0" err="1"/>
              <a:t>повечето</a:t>
            </a:r>
            <a:r>
              <a:rPr lang="ru-RU" sz="1400" b="1" dirty="0"/>
              <a:t> </a:t>
            </a:r>
            <a:r>
              <a:rPr lang="ru-RU" sz="1400" b="1" dirty="0" err="1"/>
              <a:t>райони</a:t>
            </a:r>
            <a:r>
              <a:rPr lang="ru-RU" sz="1400" b="1" dirty="0"/>
              <a:t> в </a:t>
            </a:r>
            <a:r>
              <a:rPr lang="ru-RU" sz="1400" b="1" dirty="0" err="1"/>
              <a:t>Обединеното</a:t>
            </a:r>
            <a:r>
              <a:rPr lang="ru-RU" sz="1400" b="1" dirty="0"/>
              <a:t> </a:t>
            </a:r>
            <a:r>
              <a:rPr lang="ru-RU" sz="1400" b="1" dirty="0" err="1"/>
              <a:t>кралство</a:t>
            </a:r>
            <a:r>
              <a:rPr lang="ru-RU" sz="1400" b="1" dirty="0"/>
              <a:t> </a:t>
            </a:r>
            <a:r>
              <a:rPr lang="ru-RU" sz="1400" b="1" dirty="0" err="1"/>
              <a:t>са</a:t>
            </a:r>
            <a:r>
              <a:rPr lang="ru-RU" sz="1400" b="1" dirty="0"/>
              <a:t> </a:t>
            </a:r>
            <a:r>
              <a:rPr lang="ru-RU" sz="1400" b="1" dirty="0" err="1"/>
              <a:t>възложили</a:t>
            </a:r>
            <a:r>
              <a:rPr lang="ru-RU" sz="1400" b="1" dirty="0"/>
              <a:t> услуга за </a:t>
            </a:r>
            <a:r>
              <a:rPr lang="ru-RU" sz="1400" b="1" dirty="0" err="1"/>
              <a:t>отказване</a:t>
            </a:r>
            <a:r>
              <a:rPr lang="ru-RU" sz="1400" b="1" dirty="0"/>
              <a:t> от </a:t>
            </a:r>
            <a:r>
              <a:rPr lang="ru-RU" sz="1400" b="1" dirty="0" err="1"/>
              <a:t>тютюнопушенето</a:t>
            </a:r>
            <a:r>
              <a:rPr lang="ru-RU" sz="1400" b="1" dirty="0"/>
              <a:t> на </a:t>
            </a:r>
            <a:r>
              <a:rPr lang="ru-RU" sz="1400" b="1" dirty="0" err="1"/>
              <a:t>обществени</a:t>
            </a:r>
            <a:r>
              <a:rPr lang="ru-RU" sz="1400" b="1" dirty="0"/>
              <a:t> аптеки.</a:t>
            </a:r>
          </a:p>
          <a:p>
            <a:r>
              <a:rPr lang="ru-RU" sz="1400" b="1" dirty="0" err="1"/>
              <a:t>Тази</a:t>
            </a:r>
            <a:r>
              <a:rPr lang="ru-RU" sz="1400" b="1" dirty="0"/>
              <a:t> услуга </a:t>
            </a:r>
            <a:r>
              <a:rPr lang="ru-RU" sz="1400" b="1" dirty="0" err="1"/>
              <a:t>има</a:t>
            </a:r>
            <a:r>
              <a:rPr lang="ru-RU" sz="1400" b="1" dirty="0"/>
              <a:t> </a:t>
            </a:r>
            <a:r>
              <a:rPr lang="ru-RU" sz="1400" b="1" dirty="0" err="1"/>
              <a:t>предимствата</a:t>
            </a:r>
            <a:r>
              <a:rPr lang="ru-RU" sz="1400" b="1" dirty="0"/>
              <a:t> на </a:t>
            </a:r>
            <a:r>
              <a:rPr lang="ru-RU" sz="1400" b="1" dirty="0" err="1"/>
              <a:t>достъпно</a:t>
            </a:r>
            <a:r>
              <a:rPr lang="ru-RU" sz="1400" b="1" dirty="0"/>
              <a:t> местоположение и </a:t>
            </a:r>
            <a:r>
              <a:rPr lang="ru-RU" sz="1400" b="1" dirty="0" err="1"/>
              <a:t>дълго</a:t>
            </a:r>
            <a:r>
              <a:rPr lang="ru-RU" sz="1400" b="1" dirty="0"/>
              <a:t> </a:t>
            </a:r>
            <a:r>
              <a:rPr lang="ru-RU" sz="1400" b="1" dirty="0" err="1"/>
              <a:t>работно</a:t>
            </a:r>
            <a:r>
              <a:rPr lang="ru-RU" sz="1400" b="1" dirty="0"/>
              <a:t> </a:t>
            </a:r>
            <a:r>
              <a:rPr lang="ru-RU" sz="1400" b="1" dirty="0" err="1"/>
              <a:t>време</a:t>
            </a:r>
            <a:r>
              <a:rPr lang="ru-RU" sz="1400" b="1" dirty="0"/>
              <a:t> на </a:t>
            </a:r>
            <a:r>
              <a:rPr lang="ru-RU" sz="1400" b="1" dirty="0" err="1"/>
              <a:t>аптеките</a:t>
            </a:r>
            <a:r>
              <a:rPr lang="ru-RU" sz="1400" b="1" dirty="0"/>
              <a:t>, </a:t>
            </a:r>
            <a:r>
              <a:rPr lang="ru-RU" sz="1400" b="1" dirty="0" err="1"/>
              <a:t>предлагайки</a:t>
            </a:r>
            <a:r>
              <a:rPr lang="ru-RU" sz="1400" b="1" dirty="0"/>
              <a:t> на </a:t>
            </a:r>
            <a:r>
              <a:rPr lang="ru-RU" sz="1400" b="1" dirty="0" err="1"/>
              <a:t>едно</a:t>
            </a:r>
            <a:r>
              <a:rPr lang="ru-RU" sz="1400" b="1" dirty="0"/>
              <a:t> </a:t>
            </a:r>
            <a:r>
              <a:rPr lang="ru-RU" sz="1400" b="1" dirty="0" err="1"/>
              <a:t>място</a:t>
            </a:r>
            <a:r>
              <a:rPr lang="ru-RU" sz="1400" b="1" dirty="0"/>
              <a:t>, </a:t>
            </a:r>
            <a:r>
              <a:rPr lang="ru-RU" sz="1400" b="1" dirty="0" err="1"/>
              <a:t>както</a:t>
            </a:r>
            <a:r>
              <a:rPr lang="ru-RU" sz="1400" b="1" dirty="0"/>
              <a:t> </a:t>
            </a:r>
            <a:r>
              <a:rPr lang="ru-RU" sz="1400" b="1" dirty="0" err="1"/>
              <a:t>индивидуална</a:t>
            </a:r>
            <a:r>
              <a:rPr lang="ru-RU" sz="1400" b="1" dirty="0"/>
              <a:t> </a:t>
            </a:r>
            <a:r>
              <a:rPr lang="ru-RU" sz="1400" b="1" dirty="0" err="1"/>
              <a:t>консултация</a:t>
            </a:r>
            <a:r>
              <a:rPr lang="ru-RU" sz="1400" b="1" dirty="0"/>
              <a:t>, </a:t>
            </a:r>
            <a:r>
              <a:rPr lang="ru-RU" sz="1400" b="1" dirty="0" err="1"/>
              <a:t>така</a:t>
            </a:r>
            <a:r>
              <a:rPr lang="ru-RU" sz="1400" b="1" dirty="0"/>
              <a:t> и НЗТ </a:t>
            </a:r>
            <a:r>
              <a:rPr lang="ru-RU" sz="1400" b="1" dirty="0" err="1"/>
              <a:t>продукти</a:t>
            </a:r>
            <a:r>
              <a:rPr lang="ru-RU" sz="1400" b="1" dirty="0"/>
              <a:t>.</a:t>
            </a:r>
            <a:endParaRPr lang="bg-BG" sz="1400" b="1" dirty="0"/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76132402-6C0E-4948-887C-5F7A025A97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813" b="7813"/>
          <a:stretch>
            <a:fillRect/>
          </a:stretch>
        </p:blipFill>
        <p:spPr/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xmlns="" id="{026FE894-316F-4118-AC60-8510C1D765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21875" b="21875"/>
          <a:stretch>
            <a:fillRect/>
          </a:stretch>
        </p:blipFill>
        <p:spPr/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A5ED8CC-7525-41E3-850A-C27729A94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575"/>
            <a:ext cx="33528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2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6559826" y="552304"/>
            <a:ext cx="5135764" cy="495300"/>
          </a:xfrm>
        </p:spPr>
        <p:txBody>
          <a:bodyPr/>
          <a:lstStyle/>
          <a:p>
            <a:r>
              <a:rPr lang="bg-BG" dirty="0"/>
              <a:t>Съвместно изявление на </a:t>
            </a:r>
            <a:r>
              <a:rPr lang="en-US" dirty="0" err="1"/>
              <a:t>fip</a:t>
            </a:r>
            <a:r>
              <a:rPr lang="en-US" dirty="0"/>
              <a:t> </a:t>
            </a:r>
            <a:r>
              <a:rPr lang="bg-BG" dirty="0"/>
              <a:t>и </a:t>
            </a:r>
            <a:r>
              <a:rPr lang="bg-BG" dirty="0" err="1"/>
              <a:t>сзо</a:t>
            </a:r>
            <a:endParaRPr lang="bg-BG" dirty="0"/>
          </a:p>
        </p:txBody>
      </p:sp>
      <p:pic>
        <p:nvPicPr>
          <p:cNvPr id="2097167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5556" t="3542" r="5556" b="1920"/>
          <a:stretch>
            <a:fillRect/>
          </a:stretch>
        </p:blipFill>
        <p:spPr>
          <a:xfrm>
            <a:off x="0" y="0"/>
            <a:ext cx="6096000" cy="6858000"/>
          </a:xfrm>
        </p:spPr>
      </p:pic>
      <p:sp>
        <p:nvSpPr>
          <p:cNvPr id="104864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559826" y="1640370"/>
            <a:ext cx="5135764" cy="3577259"/>
          </a:xfrm>
        </p:spPr>
        <p:txBody>
          <a:bodyPr/>
          <a:lstStyle/>
          <a:p>
            <a:r>
              <a:rPr lang="bg-BG" sz="1400" b="1" dirty="0"/>
              <a:t>На 31 май 2024 г. Международната федерация по фармация </a:t>
            </a:r>
            <a:r>
              <a:rPr lang="en-US" sz="1400" b="1" dirty="0"/>
              <a:t>(FIP)</a:t>
            </a:r>
            <a:r>
              <a:rPr lang="bg-BG" sz="1400" b="1" dirty="0"/>
              <a:t> и Световната здравна организация (СЗО) настояват националните програми за контрол на тютюнопушенето и фармацевтичните организации да разработят и приложат планове за ангажиране на повече фармацевти за напредъка в спирането на тютюнопушенето. В изявлението се посочват редица начини за постигане на тази цел: осигуряване на съвместно ръководство при разработването на политически насоки и мобилизиране на ресурси, провеждане на обучение на фармацевти и насърчаване на рационалното използване на доказани лекарства за отказване от тютюнопушенето, отпускани без рецепта и с рецепта.</a:t>
            </a:r>
          </a:p>
        </p:txBody>
      </p:sp>
      <p:sp>
        <p:nvSpPr>
          <p:cNvPr id="10486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E80BB-C0DF-4F1B-8821-E3FD53412EFF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4FD6B1B-3FE3-4F72-B7E5-DEF2F85FA3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3937" y="6054725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838200" y="991553"/>
            <a:ext cx="10515600" cy="495300"/>
          </a:xfrm>
        </p:spPr>
        <p:txBody>
          <a:bodyPr/>
          <a:lstStyle/>
          <a:p>
            <a:r>
              <a:rPr lang="bg-BG" dirty="0"/>
              <a:t>Нова декларация на </a:t>
            </a:r>
            <a:r>
              <a:rPr lang="en-US" dirty="0" err="1"/>
              <a:t>fip</a:t>
            </a:r>
            <a:r>
              <a:rPr lang="en-US" dirty="0"/>
              <a:t> </a:t>
            </a:r>
            <a:r>
              <a:rPr lang="bg-BG" dirty="0"/>
              <a:t>от септември 2024 г.</a:t>
            </a:r>
          </a:p>
        </p:txBody>
      </p:sp>
      <p:sp>
        <p:nvSpPr>
          <p:cNvPr id="1048650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53863" y="1783082"/>
            <a:ext cx="5132588" cy="3325723"/>
          </a:xfrm>
        </p:spPr>
        <p:txBody>
          <a:bodyPr/>
          <a:lstStyle/>
          <a:p>
            <a:r>
              <a:rPr lang="bg-BG" b="1" dirty="0"/>
              <a:t>Фармацевтите играят решаваща роля при спирането на тютюнопушенето и употребата на никотин, за да се намали тежкото бреме на незаразните заболявания, се казва в изявлението. Политическата декларация, приета от Съвета на </a:t>
            </a:r>
            <a:r>
              <a:rPr lang="en-US" b="1" dirty="0"/>
              <a:t>FIP</a:t>
            </a:r>
            <a:r>
              <a:rPr lang="bg-BG" b="1" dirty="0"/>
              <a:t>, прави препоръки за фармацевти, фармацевтични организации, преподаватели по фармация, правителства, политици, регулаторни агенции и финансиращи здравеопазването за улесняване и подкрепа на ролите на фармацевтичната професия в подкрепа на спирането на употребата на тютюн.</a:t>
            </a:r>
          </a:p>
        </p:txBody>
      </p:sp>
      <p:sp>
        <p:nvSpPr>
          <p:cNvPr id="1048651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6200775" y="1783081"/>
            <a:ext cx="5237362" cy="3325723"/>
          </a:xfrm>
        </p:spPr>
        <p:txBody>
          <a:bodyPr/>
          <a:lstStyle/>
          <a:p>
            <a:r>
              <a:rPr lang="bg-BG" b="1" dirty="0"/>
              <a:t>Декларацията се основава на съвместната декларация на </a:t>
            </a:r>
            <a:r>
              <a:rPr lang="en-US" b="1" dirty="0"/>
              <a:t>FIP </a:t>
            </a:r>
            <a:r>
              <a:rPr lang="bg-BG" b="1" dirty="0"/>
              <a:t>и СЗО, приета през май 2024 г. Чрез декларацията</a:t>
            </a:r>
            <a:r>
              <a:rPr lang="en-US" b="1" dirty="0"/>
              <a:t> FIP </a:t>
            </a:r>
            <a:r>
              <a:rPr lang="bg-BG" b="1" dirty="0"/>
              <a:t>призовава фармацевтите да заемат по-активна роля, ПРЕДОТВРАТЯВАЙКИ хората изобщо да започнат да употребяват тютюн и се насърчават да използват цифрови технологии, за да увеличат възприемането на ефективни лечения за спиране. Образователните институции се призовават да включат в програмите си информация за превенция на употребата на тютюн и спиране на тютюнопушенето. А правителствата и политиците са призовани да осигурят възнаграждение за услугите за спиране на тютюнопушенето.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39FA7A6-C62A-4181-8A48-4C2DD11CA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Последни данни на </a:t>
            </a:r>
            <a:r>
              <a:rPr lang="en-US" dirty="0" err="1"/>
              <a:t>fip</a:t>
            </a:r>
            <a:r>
              <a:rPr lang="en-US" dirty="0"/>
              <a:t> </a:t>
            </a:r>
            <a:r>
              <a:rPr lang="bg-BG" dirty="0"/>
              <a:t>относно фармацевтични услуги за отказване от тютюнопушенето</a:t>
            </a:r>
          </a:p>
        </p:txBody>
      </p:sp>
      <p:sp>
        <p:nvSpPr>
          <p:cNvPr id="104865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504894" y="2209800"/>
            <a:ext cx="3603826" cy="3325723"/>
          </a:xfrm>
        </p:spPr>
        <p:txBody>
          <a:bodyPr/>
          <a:lstStyle/>
          <a:p>
            <a:r>
              <a:rPr lang="bg-BG" sz="1400" b="1" dirty="0"/>
              <a:t>Аптечните услуги за отказване от тютюнопушенето са открити в над 65% (51) от страните и варират от започване на дискусии за отказване от тютюнопушене до предписване на никотин </a:t>
            </a:r>
            <a:r>
              <a:rPr lang="bg-BG" sz="1400" b="1" dirty="0" err="1"/>
              <a:t>заместителна</a:t>
            </a:r>
            <a:r>
              <a:rPr lang="bg-BG" sz="1400" b="1" dirty="0"/>
              <a:t> терапия и други лекарства. Посочва се, че разширяването на правомощията на фармацевтите да предписват лекарства за отказване на тютюнопушенето ще подобри услугите за отказване от тютюнопушене.</a:t>
            </a:r>
          </a:p>
        </p:txBody>
      </p:sp>
      <p:sp>
        <p:nvSpPr>
          <p:cNvPr id="1048655" name="Text Placeholder 5"/>
          <p:cNvSpPr>
            <a:spLocks noGrp="1"/>
          </p:cNvSpPr>
          <p:nvPr>
            <p:ph type="body" sz="quarter" idx="18"/>
          </p:nvPr>
        </p:nvSpPr>
        <p:spPr>
          <a:xfrm>
            <a:off x="4402367" y="2216238"/>
            <a:ext cx="3603826" cy="3325723"/>
          </a:xfrm>
        </p:spPr>
        <p:txBody>
          <a:bodyPr/>
          <a:lstStyle/>
          <a:p>
            <a:r>
              <a:rPr lang="ru-RU" sz="1400" b="1" dirty="0" err="1"/>
              <a:t>Докладът</a:t>
            </a:r>
            <a:r>
              <a:rPr lang="ru-RU" sz="1400" b="1" dirty="0"/>
              <a:t> </a:t>
            </a:r>
            <a:r>
              <a:rPr lang="ru-RU" sz="1400" b="1" dirty="0" err="1"/>
              <a:t>представя</a:t>
            </a:r>
            <a:r>
              <a:rPr lang="ru-RU" sz="1400" b="1" dirty="0"/>
              <a:t> </a:t>
            </a:r>
            <a:r>
              <a:rPr lang="ru-RU" sz="1400" b="1" dirty="0" err="1"/>
              <a:t>резултатите</a:t>
            </a:r>
            <a:r>
              <a:rPr lang="ru-RU" sz="1400" b="1" dirty="0"/>
              <a:t> от </a:t>
            </a:r>
            <a:r>
              <a:rPr lang="ru-RU" sz="1400" b="1" dirty="0" err="1"/>
              <a:t>проучване</a:t>
            </a:r>
            <a:r>
              <a:rPr lang="ru-RU" sz="1400" b="1" dirty="0"/>
              <a:t> на организации-членки на FIP в 78 </a:t>
            </a:r>
            <a:r>
              <a:rPr lang="ru-RU" sz="1400" b="1" dirty="0" err="1"/>
              <a:t>страни</a:t>
            </a:r>
            <a:r>
              <a:rPr lang="ru-RU" sz="1400" b="1" dirty="0"/>
              <a:t> </a:t>
            </a:r>
            <a:r>
              <a:rPr lang="ru-RU" sz="1400" b="1" dirty="0" err="1"/>
              <a:t>относно</a:t>
            </a:r>
            <a:r>
              <a:rPr lang="ru-RU" sz="1400" b="1" dirty="0"/>
              <a:t> </a:t>
            </a:r>
            <a:r>
              <a:rPr lang="ru-RU" sz="1400" b="1" dirty="0" err="1"/>
              <a:t>наличността</a:t>
            </a:r>
            <a:r>
              <a:rPr lang="ru-RU" sz="1400" b="1" dirty="0"/>
              <a:t> на </a:t>
            </a:r>
            <a:r>
              <a:rPr lang="ru-RU" sz="1400" b="1" dirty="0" err="1"/>
              <a:t>услугата</a:t>
            </a:r>
            <a:r>
              <a:rPr lang="ru-RU" sz="1400" b="1" dirty="0"/>
              <a:t>, обхвата, </a:t>
            </a:r>
            <a:r>
              <a:rPr lang="ru-RU" sz="1400" b="1" dirty="0" err="1"/>
              <a:t>механизмите</a:t>
            </a:r>
            <a:r>
              <a:rPr lang="ru-RU" sz="1400" b="1" dirty="0"/>
              <a:t> за </a:t>
            </a:r>
            <a:r>
              <a:rPr lang="ru-RU" sz="1400" b="1" dirty="0" err="1"/>
              <a:t>финансиране</a:t>
            </a:r>
            <a:r>
              <a:rPr lang="ru-RU" sz="1400" b="1" dirty="0"/>
              <a:t>, </a:t>
            </a:r>
            <a:r>
              <a:rPr lang="ru-RU" sz="1400" b="1" dirty="0" err="1"/>
              <a:t>моделите</a:t>
            </a:r>
            <a:r>
              <a:rPr lang="ru-RU" sz="1400" b="1" dirty="0"/>
              <a:t> на </a:t>
            </a:r>
            <a:r>
              <a:rPr lang="ru-RU" sz="1400" b="1" dirty="0" err="1"/>
              <a:t>възнаграждение</a:t>
            </a:r>
            <a:r>
              <a:rPr lang="ru-RU" sz="1400" b="1" dirty="0"/>
              <a:t> и </a:t>
            </a:r>
            <a:r>
              <a:rPr lang="ru-RU" sz="1400" b="1" dirty="0" err="1"/>
              <a:t>регулациите</a:t>
            </a:r>
            <a:r>
              <a:rPr lang="ru-RU" sz="1400" b="1" dirty="0"/>
              <a:t>.</a:t>
            </a:r>
            <a:endParaRPr lang="en-US" sz="1400" b="1" dirty="0"/>
          </a:p>
          <a:p>
            <a:r>
              <a:rPr lang="bg-BG" sz="1400" b="1" dirty="0"/>
              <a:t>Според доклада интервенциите за отказване от тютюнопушенето, предоставени от фармацевтите, са силно свързани със здравните резултати, икономическите спестявания, повишената ефективност на здравната система и намаленото бреме върху други сектори на здравеопазването.</a:t>
            </a:r>
          </a:p>
        </p:txBody>
      </p:sp>
      <p:sp>
        <p:nvSpPr>
          <p:cNvPr id="1048656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8299841" y="2216238"/>
            <a:ext cx="3387265" cy="3325723"/>
          </a:xfrm>
        </p:spPr>
        <p:txBody>
          <a:bodyPr/>
          <a:lstStyle/>
          <a:p>
            <a:r>
              <a:rPr lang="bg-BG" sz="1400" b="1" dirty="0"/>
              <a:t>От 51 държави, в които се предлагат ръководени от фармацевти услуги за отказване от тютюнопушене, </a:t>
            </a:r>
            <a:r>
              <a:rPr lang="en-US" altLang="bg-BG" sz="1400" b="1" dirty="0"/>
              <a:t>32% </a:t>
            </a:r>
            <a:r>
              <a:rPr lang="bg-BG" sz="1400" b="1" dirty="0"/>
              <a:t>съобщават, че аптеките получават възнаграждение за тези услуги. Когато съществува възнаграждение, моделите включват директно плащане от пациента или клиента, възстановяване на разходите от системите за обществено здравеопазване и възстановяване на разходите от частни здравноосигурителни компании.</a:t>
            </a:r>
            <a:endParaRPr lang="zh-CN" alt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FE7EB366-EF9D-4E52-9ACD-6CF111C2F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Graphic 19"/>
          <p:cNvSpPr/>
          <p:nvPr/>
        </p:nvSpPr>
        <p:spPr>
          <a:xfrm>
            <a:off x="1587062" y="1"/>
            <a:ext cx="10604938" cy="6858000"/>
          </a:xfrm>
          <a:custGeom>
            <a:avLst/>
            <a:gdLst>
              <a:gd name="connsiteX0" fmla="*/ 8623173 w 8623173"/>
              <a:gd name="connsiteY0" fmla="*/ 1435608 h 5138737"/>
              <a:gd name="connsiteX1" fmla="*/ 5890641 w 8623173"/>
              <a:gd name="connsiteY1" fmla="*/ 0 h 5138737"/>
              <a:gd name="connsiteX2" fmla="*/ 0 w 8623173"/>
              <a:gd name="connsiteY2" fmla="*/ 0 h 5138737"/>
              <a:gd name="connsiteX3" fmla="*/ 5300091 w 8623173"/>
              <a:gd name="connsiteY3" fmla="*/ 2752535 h 5138737"/>
              <a:gd name="connsiteX4" fmla="*/ 659797 w 8623173"/>
              <a:gd name="connsiteY4" fmla="*/ 5138738 h 5138737"/>
              <a:gd name="connsiteX5" fmla="*/ 6609683 w 8623173"/>
              <a:gd name="connsiteY5" fmla="*/ 5138738 h 5138737"/>
              <a:gd name="connsiteX6" fmla="*/ 8623173 w 8623173"/>
              <a:gd name="connsiteY6" fmla="*/ 4083177 h 5138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23173" h="5138737">
                <a:moveTo>
                  <a:pt x="8623173" y="1435608"/>
                </a:moveTo>
                <a:lnTo>
                  <a:pt x="5890641" y="0"/>
                </a:lnTo>
                <a:lnTo>
                  <a:pt x="0" y="0"/>
                </a:lnTo>
                <a:lnTo>
                  <a:pt x="5300091" y="2752535"/>
                </a:lnTo>
                <a:lnTo>
                  <a:pt x="659797" y="5138738"/>
                </a:lnTo>
                <a:lnTo>
                  <a:pt x="6609683" y="5138738"/>
                </a:lnTo>
                <a:lnTo>
                  <a:pt x="8623173" y="4083177"/>
                </a:lnTo>
                <a:close/>
              </a:path>
            </a:pathLst>
          </a:custGeom>
          <a:solidFill>
            <a:schemeClr val="accent2">
              <a:alpha val="1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097169" name="Picture Placeholder 7" descr="A microphone on a stand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/>
          <a:srcRect t="7529" b="7529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48665" name="Title 18"/>
          <p:cNvSpPr>
            <a:spLocks noGrp="1"/>
          </p:cNvSpPr>
          <p:nvPr>
            <p:ph type="title"/>
          </p:nvPr>
        </p:nvSpPr>
        <p:spPr>
          <a:xfrm>
            <a:off x="-1" y="771525"/>
            <a:ext cx="7229475" cy="3913194"/>
          </a:xfrm>
        </p:spPr>
        <p:txBody>
          <a:bodyPr/>
          <a:lstStyle/>
          <a:p>
            <a:r>
              <a:rPr lang="bg-BG" sz="3600" noProof="0" dirty="0" err="1">
                <a:solidFill>
                  <a:srgbClr val="92D050"/>
                </a:solidFill>
              </a:rPr>
              <a:t>Рфк</a:t>
            </a:r>
            <a:r>
              <a:rPr lang="bg-BG" sz="3600" noProof="0" dirty="0">
                <a:solidFill>
                  <a:srgbClr val="92D050"/>
                </a:solidFill>
              </a:rPr>
              <a:t> </a:t>
            </a:r>
            <a:r>
              <a:rPr lang="bg-BG" sz="3600" noProof="0" dirty="0" err="1">
                <a:solidFill>
                  <a:srgbClr val="92D050"/>
                </a:solidFill>
              </a:rPr>
              <a:t>софия</a:t>
            </a:r>
            <a:r>
              <a:rPr lang="bg-BG" sz="3600" noProof="0" dirty="0">
                <a:solidFill>
                  <a:srgbClr val="92D050"/>
                </a:solidFill>
              </a:rPr>
              <a:t>-столична </a:t>
            </a:r>
            <a:r>
              <a:rPr lang="bg-BG" sz="3600" noProof="0" dirty="0" err="1">
                <a:solidFill>
                  <a:srgbClr val="92D050"/>
                </a:solidFill>
              </a:rPr>
              <a:t>ПРИЗОВАВа</a:t>
            </a:r>
            <a:r>
              <a:rPr lang="bg-BG" sz="3600" noProof="0" dirty="0">
                <a:solidFill>
                  <a:srgbClr val="92D050"/>
                </a:solidFill>
              </a:rPr>
              <a:t> ПРАВИТЕЛСТВОТО И ОТГОВОРНИТЕ ИНСТИТУЦИИ ДА ОСИГУРЯТ ВЪЗНАГРАЖДЕНИЕ ЗА УСЛУГИТЕ на магистър-фармацевтите ЗА СПИРАНЕ на</a:t>
            </a:r>
            <a:r>
              <a:rPr lang="en-US" altLang="bg-BG" sz="3600" noProof="0" dirty="0">
                <a:solidFill>
                  <a:srgbClr val="92D050"/>
                </a:solidFill>
              </a:rPr>
              <a:t> </a:t>
            </a:r>
            <a:r>
              <a:rPr lang="bg-BG" sz="3600" noProof="0" dirty="0">
                <a:solidFill>
                  <a:srgbClr val="92D050"/>
                </a:solidFill>
              </a:rPr>
              <a:t>ТЮТЮНОПУШЕНЕто</a:t>
            </a:r>
            <a:endParaRPr lang="en-US" sz="3600" dirty="0">
              <a:solidFill>
                <a:srgbClr val="92D050"/>
              </a:solidFill>
            </a:endParaRPr>
          </a:p>
        </p:txBody>
      </p:sp>
      <p:sp>
        <p:nvSpPr>
          <p:cNvPr id="1048666" name="Text Placeholder 29"/>
          <p:cNvSpPr>
            <a:spLocks noGrp="1"/>
          </p:cNvSpPr>
          <p:nvPr>
            <p:ph type="body" sz="quarter" idx="15"/>
          </p:nvPr>
        </p:nvSpPr>
        <p:spPr>
          <a:xfrm>
            <a:off x="0" y="4684720"/>
            <a:ext cx="5970123" cy="1530344"/>
          </a:xfrm>
        </p:spPr>
        <p:txBody>
          <a:bodyPr/>
          <a:lstStyle/>
          <a:p>
            <a:r>
              <a:rPr lang="bg-BG" dirty="0"/>
              <a:t>Средствата могат да бъдат осигурени от по-високите акцизи за тютюневи изделия.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250D4C2-55E4-4303-9854-919E5B638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663" y="6072188"/>
            <a:ext cx="3352800" cy="66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Title 1"/>
          <p:cNvSpPr>
            <a:spLocks noGrp="1"/>
          </p:cNvSpPr>
          <p:nvPr>
            <p:ph type="title"/>
          </p:nvPr>
        </p:nvSpPr>
        <p:spPr>
          <a:xfrm>
            <a:off x="1785011" y="551816"/>
            <a:ext cx="7800587" cy="495300"/>
          </a:xfrm>
        </p:spPr>
        <p:txBody>
          <a:bodyPr/>
          <a:lstStyle/>
          <a:p>
            <a:r>
              <a:rPr lang="bg-BG" dirty="0"/>
              <a:t>С какво още можем да сме полезни?</a:t>
            </a:r>
          </a:p>
        </p:txBody>
      </p:sp>
      <p:sp>
        <p:nvSpPr>
          <p:cNvPr id="104866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991525" y="1527958"/>
            <a:ext cx="9387560" cy="727446"/>
          </a:xfrm>
        </p:spPr>
        <p:txBody>
          <a:bodyPr>
            <a:normAutofit/>
          </a:bodyPr>
          <a:lstStyle/>
          <a:p>
            <a:pPr algn="ctr"/>
            <a:r>
              <a:rPr lang="bg-BG" dirty="0"/>
              <a:t>Профилактика и скрининг на заболявания, проследяване на хронични заболявания, ваксинации</a:t>
            </a:r>
          </a:p>
        </p:txBody>
      </p:sp>
      <p:sp>
        <p:nvSpPr>
          <p:cNvPr id="1048669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957263" y="2518626"/>
            <a:ext cx="4728043" cy="3325723"/>
          </a:xfrm>
        </p:spPr>
        <p:txBody>
          <a:bodyPr/>
          <a:lstStyle/>
          <a:p>
            <a:r>
              <a:rPr lang="bg-BG" b="1" dirty="0"/>
              <a:t>Магистър-фармацевтите можем да помогнем в първичната (отлагане/избягване на началото на заболяването) и вторичната (избягване на прогресирането на заболяването) профилактика на заболяванията по различни начини. Превенцията на заболяванията може да стане чрез ваксиниране, превенция на векторно предавани болести и насърчавани от фармацевтите пациенти, които да се грижат за по-доброто си здраве и благополучие.</a:t>
            </a:r>
          </a:p>
        </p:txBody>
      </p:sp>
      <p:sp>
        <p:nvSpPr>
          <p:cNvPr id="1048670" name="Text Placeholder 5"/>
          <p:cNvSpPr>
            <a:spLocks noGrp="1"/>
          </p:cNvSpPr>
          <p:nvPr>
            <p:ph type="body" sz="quarter" idx="17"/>
          </p:nvPr>
        </p:nvSpPr>
        <p:spPr>
          <a:xfrm>
            <a:off x="6281984" y="2518627"/>
            <a:ext cx="5090477" cy="3325723"/>
          </a:xfrm>
        </p:spPr>
        <p:txBody>
          <a:bodyPr/>
          <a:lstStyle/>
          <a:p>
            <a:r>
              <a:rPr lang="bg-BG" b="1" dirty="0"/>
              <a:t>Според глобален доклад на </a:t>
            </a:r>
            <a:r>
              <a:rPr lang="en-US" b="1" dirty="0"/>
              <a:t>FIP </a:t>
            </a:r>
            <a:r>
              <a:rPr lang="bg-BG" b="1" dirty="0"/>
              <a:t>ваксинирането, чрез аптека вече е разрешено в най-малко 56 държави, като в 22 държави разрешават</a:t>
            </a:r>
            <a:r>
              <a:rPr lang="en-US" altLang="bg-BG" b="1" dirty="0"/>
              <a:t> </a:t>
            </a:r>
            <a:r>
              <a:rPr lang="bg-BG" b="1" dirty="0"/>
              <a:t>тези услуги от 2020 г. насам. Докладът представя констатации за различни имунизационни схеми, ръководени от фармацевти, включително дейности за застъпничество, регулаторни рамки, администриране и предписване на ваксини, обучение и сертифициране, поддържане на досиетата за ваксинации, заплащане на услуги за ваксиниране и обществено удовлетворение.</a:t>
            </a:r>
            <a:endParaRPr lang="zh-CN" alt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>
          <a:xfrm>
            <a:off x="893989" y="909510"/>
            <a:ext cx="10404021" cy="556795"/>
          </a:xfrm>
        </p:spPr>
        <p:txBody>
          <a:bodyPr/>
          <a:lstStyle/>
          <a:p>
            <a:r>
              <a:rPr lang="bg-BG" dirty="0"/>
              <a:t>Ресурси</a:t>
            </a:r>
          </a:p>
        </p:txBody>
      </p:sp>
      <p:sp>
        <p:nvSpPr>
          <p:cNvPr id="1048702" name="Text Placeholder 22"/>
          <p:cNvSpPr>
            <a:spLocks noGrp="1"/>
          </p:cNvSpPr>
          <p:nvPr>
            <p:ph type="body" sz="quarter" idx="52"/>
          </p:nvPr>
        </p:nvSpPr>
        <p:spPr>
          <a:xfrm>
            <a:off x="893989" y="1917775"/>
            <a:ext cx="10404021" cy="4225433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bg-BG" dirty="0"/>
              <a:t>РФК София-столична</a:t>
            </a:r>
            <a:r>
              <a:rPr lang="en-US" dirty="0"/>
              <a:t> – </a:t>
            </a:r>
            <a:r>
              <a:rPr lang="en-US" dirty="0">
                <a:hlinkClick r:id="rId2"/>
              </a:rPr>
              <a:t>www.rfk-sofia.org</a:t>
            </a: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International Pharmaceutical Federation (FIP)  - www.fip.org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WHO-FIP statement on the role of pharmacists in tobacco cessation</a:t>
            </a:r>
            <a:r>
              <a:rPr lang="bg-BG" dirty="0"/>
              <a:t>, </a:t>
            </a:r>
            <a:r>
              <a:rPr lang="en-US" dirty="0"/>
              <a:t>31 May 2024</a:t>
            </a:r>
            <a:endParaRPr lang="bg-BG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Pharmacist-led tobacco</a:t>
            </a:r>
            <a:r>
              <a:rPr lang="bg-BG" dirty="0"/>
              <a:t> </a:t>
            </a:r>
            <a:r>
              <a:rPr lang="en-US" dirty="0"/>
              <a:t>cessation services</a:t>
            </a:r>
            <a:r>
              <a:rPr lang="bg-BG" dirty="0"/>
              <a:t>, </a:t>
            </a:r>
            <a:r>
              <a:rPr lang="en-US" dirty="0"/>
              <a:t>EVIDENCE OF IMPACT &amp; COUNTRY HIGHLIGHTS</a:t>
            </a:r>
            <a:r>
              <a:rPr lang="bg-BG" dirty="0"/>
              <a:t>, </a:t>
            </a:r>
            <a:r>
              <a:rPr lang="en-US" dirty="0"/>
              <a:t>International Pharmaceutical Federation (FIP)</a:t>
            </a:r>
            <a:r>
              <a:rPr lang="bg-BG" dirty="0"/>
              <a:t> </a:t>
            </a:r>
            <a:r>
              <a:rPr lang="en-US" dirty="0"/>
              <a:t>2024 </a:t>
            </a:r>
            <a:endParaRPr lang="bg-BG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FIP STATEMENT OF POLICY</a:t>
            </a:r>
            <a:r>
              <a:rPr lang="bg-BG" dirty="0"/>
              <a:t> - </a:t>
            </a:r>
            <a:r>
              <a:rPr lang="en-US" dirty="0"/>
              <a:t>The role of the pharmacist in</a:t>
            </a:r>
            <a:r>
              <a:rPr lang="bg-BG" dirty="0"/>
              <a:t> </a:t>
            </a:r>
            <a:r>
              <a:rPr lang="en-US" dirty="0"/>
              <a:t>establishing a future free from tobacco</a:t>
            </a:r>
            <a:r>
              <a:rPr lang="bg-BG" dirty="0"/>
              <a:t> </a:t>
            </a:r>
            <a:r>
              <a:rPr lang="en-US" dirty="0"/>
              <a:t>and nicotine dependence</a:t>
            </a:r>
            <a:r>
              <a:rPr lang="bg-BG" dirty="0"/>
              <a:t>, </a:t>
            </a:r>
            <a:r>
              <a:rPr lang="en-US" dirty="0"/>
              <a:t>31 May 2024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Brief interventions for</a:t>
            </a:r>
            <a:r>
              <a:rPr lang="bg-BG" dirty="0"/>
              <a:t> </a:t>
            </a:r>
            <a:r>
              <a:rPr lang="en-US" dirty="0"/>
              <a:t>tobacco cessation</a:t>
            </a:r>
            <a:r>
              <a:rPr lang="bg-BG" dirty="0"/>
              <a:t> - </a:t>
            </a:r>
            <a:r>
              <a:rPr lang="en-US" dirty="0"/>
              <a:t>A toolkit for pharmacists</a:t>
            </a:r>
            <a:r>
              <a:rPr lang="bg-BG" dirty="0"/>
              <a:t>, </a:t>
            </a:r>
            <a:r>
              <a:rPr lang="en-US" dirty="0"/>
              <a:t>FIP, </a:t>
            </a:r>
            <a:r>
              <a:rPr lang="bg-BG" dirty="0"/>
              <a:t>2024</a:t>
            </a: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bg-BG" dirty="0"/>
              <a:t>БНР: </a:t>
            </a:r>
            <a:r>
              <a:rPr lang="ru-RU" dirty="0"/>
              <a:t>За </a:t>
            </a:r>
            <a:r>
              <a:rPr lang="ru-RU" dirty="0" err="1"/>
              <a:t>тютюнопушенето</a:t>
            </a:r>
            <a:r>
              <a:rPr lang="ru-RU" dirty="0"/>
              <a:t> и </a:t>
            </a:r>
            <a:r>
              <a:rPr lang="ru-RU" dirty="0" err="1"/>
              <a:t>защо</a:t>
            </a:r>
            <a:r>
              <a:rPr lang="ru-RU" dirty="0"/>
              <a:t> </a:t>
            </a:r>
            <a:r>
              <a:rPr lang="ru-RU" dirty="0" err="1"/>
              <a:t>България</a:t>
            </a:r>
            <a:r>
              <a:rPr lang="ru-RU" dirty="0"/>
              <a:t> </a:t>
            </a:r>
            <a:r>
              <a:rPr lang="ru-RU" dirty="0" err="1"/>
              <a:t>отново</a:t>
            </a:r>
            <a:r>
              <a:rPr lang="ru-RU" dirty="0"/>
              <a:t> е </a:t>
            </a:r>
            <a:r>
              <a:rPr lang="ru-RU" dirty="0" err="1"/>
              <a:t>водач</a:t>
            </a:r>
            <a:r>
              <a:rPr lang="ru-RU" dirty="0"/>
              <a:t> в </a:t>
            </a:r>
            <a:r>
              <a:rPr lang="ru-RU" dirty="0" err="1"/>
              <a:t>негативната</a:t>
            </a:r>
            <a:r>
              <a:rPr lang="ru-RU" dirty="0"/>
              <a:t> </a:t>
            </a:r>
            <a:r>
              <a:rPr lang="ru-RU" dirty="0" err="1"/>
              <a:t>класация</a:t>
            </a:r>
            <a:r>
              <a:rPr lang="ru-RU" dirty="0"/>
              <a:t> по </a:t>
            </a:r>
            <a:r>
              <a:rPr lang="ru-RU" dirty="0" err="1"/>
              <a:t>брой</a:t>
            </a:r>
            <a:r>
              <a:rPr lang="ru-RU" dirty="0"/>
              <a:t> </a:t>
            </a:r>
            <a:r>
              <a:rPr lang="ru-RU" dirty="0" err="1"/>
              <a:t>пушачи</a:t>
            </a:r>
            <a:r>
              <a:rPr lang="ru-RU" dirty="0"/>
              <a:t>, </a:t>
            </a:r>
            <a:r>
              <a:rPr lang="en-US" dirty="0"/>
              <a:t>28.1.2025, </a:t>
            </a:r>
            <a:r>
              <a:rPr lang="en-US" dirty="0">
                <a:hlinkClick r:id="rId3"/>
              </a:rPr>
              <a:t>https://bit.ly/416Rowj</a:t>
            </a: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bg-BG" dirty="0"/>
              <a:t>ЦЗПЗ: </a:t>
            </a:r>
            <a:r>
              <a:rPr lang="ru-RU" dirty="0" err="1"/>
              <a:t>България</a:t>
            </a:r>
            <a:r>
              <a:rPr lang="ru-RU" dirty="0"/>
              <a:t> е на </a:t>
            </a:r>
            <a:r>
              <a:rPr lang="ru-RU" dirty="0" err="1"/>
              <a:t>първо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 в </a:t>
            </a:r>
            <a:r>
              <a:rPr lang="ru-RU" dirty="0" err="1"/>
              <a:t>Европейския</a:t>
            </a:r>
            <a:r>
              <a:rPr lang="ru-RU" dirty="0"/>
              <a:t> </a:t>
            </a:r>
            <a:r>
              <a:rPr lang="ru-RU" dirty="0" err="1"/>
              <a:t>съюз</a:t>
            </a:r>
            <a:r>
              <a:rPr lang="ru-RU" dirty="0"/>
              <a:t> по </a:t>
            </a:r>
            <a:r>
              <a:rPr lang="ru-RU" dirty="0" err="1"/>
              <a:t>тютюнопушене</a:t>
            </a:r>
            <a:r>
              <a:rPr lang="ru-RU" dirty="0"/>
              <a:t>, 2025, </a:t>
            </a:r>
            <a:r>
              <a:rPr lang="en-US" dirty="0">
                <a:hlinkClick r:id="rId4"/>
              </a:rPr>
              <a:t>https://bit.ly/42MCc9R</a:t>
            </a:r>
            <a:endParaRPr lang="en-US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Bloombergtv.bg: </a:t>
            </a:r>
            <a:r>
              <a:rPr lang="ru-RU" dirty="0" err="1"/>
              <a:t>България</a:t>
            </a:r>
            <a:r>
              <a:rPr lang="ru-RU" dirty="0"/>
              <a:t> е на 2-ро </a:t>
            </a:r>
            <a:r>
              <a:rPr lang="ru-RU" dirty="0" err="1"/>
              <a:t>място</a:t>
            </a:r>
            <a:r>
              <a:rPr lang="ru-RU" dirty="0"/>
              <a:t> по </a:t>
            </a:r>
            <a:r>
              <a:rPr lang="ru-RU" dirty="0" err="1"/>
              <a:t>тютюнопушене</a:t>
            </a:r>
            <a:r>
              <a:rPr lang="ru-RU" dirty="0"/>
              <a:t> в света, сочи </a:t>
            </a:r>
            <a:r>
              <a:rPr lang="ru-RU" dirty="0" err="1"/>
              <a:t>проучване</a:t>
            </a:r>
            <a:r>
              <a:rPr lang="en-US" dirty="0"/>
              <a:t>, 20.02.2024, </a:t>
            </a:r>
            <a:r>
              <a:rPr lang="en-US" dirty="0">
                <a:hlinkClick r:id="rId5"/>
              </a:rPr>
              <a:t>https://bit.ly/3CGDbxN</a:t>
            </a:r>
            <a:endParaRPr lang="bg-BG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Pharmaceutical-journal.com: Smoking cessation services: how nicotine replacement therapy and counselling through pharmacy can support adherence and quitting, 02.01.2018, https://bit.ly/3yEcCXu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Photos/Pics: </a:t>
            </a:r>
            <a:r>
              <a:rPr lang="bg-BG" dirty="0"/>
              <a:t>РФК София-столична, </a:t>
            </a:r>
            <a:r>
              <a:rPr lang="en-US" dirty="0"/>
              <a:t>pixabay.com</a:t>
            </a:r>
            <a:r>
              <a:rPr lang="bg-BG" dirty="0"/>
              <a:t>, </a:t>
            </a:r>
            <a:r>
              <a:rPr lang="en-US" dirty="0"/>
              <a:t>irishpharmacist.ie</a:t>
            </a:r>
            <a:r>
              <a:rPr lang="bg-BG" dirty="0"/>
              <a:t>, </a:t>
            </a:r>
            <a:r>
              <a:rPr lang="en-US" dirty="0"/>
              <a:t>opatoday.com</a:t>
            </a:r>
          </a:p>
          <a:p>
            <a:pPr algn="l"/>
            <a:endParaRPr lang="bg-BG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Placeholder 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7813" b="7813"/>
          <a:stretch>
            <a:fillRect/>
          </a:stretch>
        </p:blipFill>
        <p:spPr/>
      </p:pic>
      <p:sp>
        <p:nvSpPr>
          <p:cNvPr id="1048703" name="Title 31"/>
          <p:cNvSpPr>
            <a:spLocks noGrp="1"/>
          </p:cNvSpPr>
          <p:nvPr>
            <p:ph type="title"/>
          </p:nvPr>
        </p:nvSpPr>
        <p:spPr>
          <a:xfrm>
            <a:off x="0" y="0"/>
            <a:ext cx="5575851" cy="4210387"/>
          </a:xfrm>
        </p:spPr>
        <p:txBody>
          <a:bodyPr/>
          <a:lstStyle/>
          <a:p>
            <a:r>
              <a:rPr lang="bg-BG" dirty="0">
                <a:solidFill>
                  <a:srgbClr val="FFFF00"/>
                </a:solidFill>
              </a:rPr>
              <a:t>благодаря!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4870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-1" y="4210388"/>
            <a:ext cx="5575849" cy="2118216"/>
          </a:xfrm>
        </p:spPr>
        <p:txBody>
          <a:bodyPr/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officerfksofia@yahoo.com</a:t>
            </a:r>
            <a:r>
              <a:rPr lang="en-US" sz="2400" b="1" dirty="0">
                <a:solidFill>
                  <a:srgbClr val="FFFF00"/>
                </a:solidFill>
              </a:rPr>
              <a:t>​</a:t>
            </a:r>
          </a:p>
          <a:p>
            <a:r>
              <a:rPr lang="en-US" sz="2400" b="1" dirty="0">
                <a:solidFill>
                  <a:srgbClr val="FFFF00"/>
                </a:solidFill>
              </a:rPr>
              <a:t>www.rfk-sofia.org​</a:t>
            </a:r>
          </a:p>
        </p:txBody>
      </p:sp>
      <p:pic>
        <p:nvPicPr>
          <p:cNvPr id="2097171" name="Graphic 50"/>
          <p:cNvPicPr>
            <a:picLocks noChangeAspect="1"/>
          </p:cNvPicPr>
          <p:nvPr/>
        </p:nvPicPr>
        <p:blipFill>
          <a:blip r:embed="rId3">
            <a:alphaModFix amt="54000"/>
          </a:blip>
          <a:stretch>
            <a:fillRect/>
          </a:stretch>
        </p:blipFill>
        <p:spPr>
          <a:xfrm>
            <a:off x="5575850" y="1"/>
            <a:ext cx="6616149" cy="6335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FB07E4-74FE-47FC-93EF-FAA738B5D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448" y="1339545"/>
            <a:ext cx="5135764" cy="495300"/>
          </a:xfrm>
        </p:spPr>
        <p:txBody>
          <a:bodyPr/>
          <a:lstStyle/>
          <a:p>
            <a:r>
              <a:rPr lang="bg-BG" sz="4800" dirty="0"/>
              <a:t>Честит празник!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xmlns="" id="{DA34D258-98F6-44FD-9884-731949C66B1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9570" b="9570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377EAF7-C925-43AB-B801-D49F2359C72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9826" y="3429000"/>
            <a:ext cx="5135764" cy="2010397"/>
          </a:xfrm>
        </p:spPr>
        <p:txBody>
          <a:bodyPr/>
          <a:lstStyle/>
          <a:p>
            <a:r>
              <a:rPr lang="bg-BG" b="1" dirty="0"/>
              <a:t>Честит Ден на съсловната организация на магистър-фармацевтите в България!</a:t>
            </a:r>
          </a:p>
          <a:p>
            <a:r>
              <a:rPr lang="bg-BG" b="1" dirty="0"/>
              <a:t>За много и славни години!</a:t>
            </a:r>
          </a:p>
        </p:txBody>
      </p:sp>
    </p:spTree>
    <p:extLst>
      <p:ext uri="{BB962C8B-B14F-4D97-AF65-F5344CB8AC3E}">
        <p14:creationId xmlns:p14="http://schemas.microsoft.com/office/powerpoint/2010/main" val="22439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55973"/>
      </a:accent1>
      <a:accent2>
        <a:srgbClr val="8189A2"/>
      </a:accent2>
      <a:accent3>
        <a:srgbClr val="BB9569"/>
      </a:accent3>
      <a:accent4>
        <a:srgbClr val="A25526"/>
      </a:accent4>
      <a:accent5>
        <a:srgbClr val="EEECE0"/>
      </a:accent5>
      <a:accent6>
        <a:srgbClr val="592A0E"/>
      </a:accent6>
      <a:hlink>
        <a:srgbClr val="0563C1"/>
      </a:hlink>
      <a:folHlink>
        <a:srgbClr val="954F72"/>
      </a:folHlink>
    </a:clrScheme>
    <a:fontScheme name="Custom 27">
      <a:majorFont>
        <a:latin typeface="Franklin Gothic Demi Cond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D066C8-B8FA-4A8A-8DBE-8C0C7D676F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2213</Words>
  <Application>Microsoft Office PowerPoint</Application>
  <PresentationFormat>Widescreen</PresentationFormat>
  <Paragraphs>96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Franklin Gothic Demi Cond</vt:lpstr>
      <vt:lpstr>Segoe UI Light</vt:lpstr>
      <vt:lpstr>Univers Light</vt:lpstr>
      <vt:lpstr>Office Theme</vt:lpstr>
      <vt:lpstr>МАГИСТЪР-ФАРМАЦЕВТИТЕ  В БОРБА С ТЮТЮНОПУШЕНЕТО</vt:lpstr>
      <vt:lpstr>За нас</vt:lpstr>
      <vt:lpstr>PowerPoint Presentation</vt:lpstr>
      <vt:lpstr>България е на първо място в ес и на второ в света по тютюнопушене, сочат проучвания</vt:lpstr>
      <vt:lpstr>Употребата на тютюн е основен проблем за общественото здраве</vt:lpstr>
      <vt:lpstr>Доказателства</vt:lpstr>
      <vt:lpstr>Магистър-фармацевтите можем да подкрепим спирането на употребата на тютюн и никотин, чрез:</vt:lpstr>
      <vt:lpstr>Какво направи РФК София-столична?</vt:lpstr>
      <vt:lpstr>Защо го правим?</vt:lpstr>
      <vt:lpstr>Какво можем да постигнем?</vt:lpstr>
      <vt:lpstr>Как можем да помогнем?</vt:lpstr>
      <vt:lpstr>предимства</vt:lpstr>
      <vt:lpstr>Съвместно изявление на fip и сзо</vt:lpstr>
      <vt:lpstr>Нова декларация на fip от септември 2024 г.</vt:lpstr>
      <vt:lpstr>Последни данни на fip относно фармацевтични услуги за отказване от тютюнопушенето</vt:lpstr>
      <vt:lpstr>Рфк софия-столична ПРИЗОВАВа ПРАВИТЕЛСТВОТО И ОТГОВОРНИТЕ ИНСТИТУЦИИ ДА ОСИГУРЯТ ВЪЗНАГРАЖДЕНИЕ ЗА УСЛУГИТЕ на магистър-фармацевтите ЗА СПИРАНЕ на ТЮТЮНОПУШЕНЕто</vt:lpstr>
      <vt:lpstr>С какво още можем да сме полезни?</vt:lpstr>
      <vt:lpstr>Ресурси</vt:lpstr>
      <vt:lpstr>благодаря!</vt:lpstr>
      <vt:lpstr>Честит празник!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МАГИСТЪР-ФАРМАЦЕВТИТЕ  СЕ ВКЛЮЧВАТ В БОРБАТА С ТЮТЮНОПУШЕНЕТО</dc:title>
  <dc:creator>User1</dc:creator>
  <cp:lastModifiedBy>Bulgarski Farmaceftichen</cp:lastModifiedBy>
  <cp:revision>29</cp:revision>
  <dcterms:created xsi:type="dcterms:W3CDTF">2025-01-27T10:52:15Z</dcterms:created>
  <dcterms:modified xsi:type="dcterms:W3CDTF">2025-02-10T07:42:17Z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ICV">
    <vt:lpwstr>33f8a3cc477b40eda6f2ee29cb1e8e46</vt:lpwstr>
  </property>
</Properties>
</file>